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handoutMasterIdLst>
    <p:handoutMasterId r:id="rId54"/>
  </p:handoutMasterIdLst>
  <p:sldIdLst>
    <p:sldId id="256" r:id="rId2"/>
    <p:sldId id="323" r:id="rId3"/>
    <p:sldId id="328" r:id="rId4"/>
    <p:sldId id="340" r:id="rId5"/>
    <p:sldId id="334" r:id="rId6"/>
    <p:sldId id="346" r:id="rId7"/>
    <p:sldId id="347" r:id="rId8"/>
    <p:sldId id="285" r:id="rId9"/>
    <p:sldId id="338" r:id="rId10"/>
    <p:sldId id="286" r:id="rId11"/>
    <p:sldId id="287" r:id="rId12"/>
    <p:sldId id="288" r:id="rId13"/>
    <p:sldId id="329" r:id="rId14"/>
    <p:sldId id="289" r:id="rId15"/>
    <p:sldId id="290" r:id="rId16"/>
    <p:sldId id="291" r:id="rId17"/>
    <p:sldId id="330" r:id="rId18"/>
    <p:sldId id="292" r:id="rId19"/>
    <p:sldId id="331" r:id="rId20"/>
    <p:sldId id="350" r:id="rId21"/>
    <p:sldId id="332" r:id="rId22"/>
    <p:sldId id="333" r:id="rId23"/>
    <p:sldId id="293" r:id="rId24"/>
    <p:sldId id="351" r:id="rId25"/>
    <p:sldId id="352" r:id="rId26"/>
    <p:sldId id="301" r:id="rId27"/>
    <p:sldId id="342" r:id="rId28"/>
    <p:sldId id="341" r:id="rId29"/>
    <p:sldId id="348" r:id="rId30"/>
    <p:sldId id="344" r:id="rId31"/>
    <p:sldId id="343" r:id="rId32"/>
    <p:sldId id="303" r:id="rId33"/>
    <p:sldId id="304" r:id="rId34"/>
    <p:sldId id="305" r:id="rId35"/>
    <p:sldId id="306" r:id="rId36"/>
    <p:sldId id="353" r:id="rId37"/>
    <p:sldId id="307" r:id="rId38"/>
    <p:sldId id="308" r:id="rId39"/>
    <p:sldId id="345" r:id="rId40"/>
    <p:sldId id="311" r:id="rId41"/>
    <p:sldId id="313" r:id="rId42"/>
    <p:sldId id="314" r:id="rId43"/>
    <p:sldId id="354" r:id="rId44"/>
    <p:sldId id="327" r:id="rId45"/>
    <p:sldId id="335" r:id="rId46"/>
    <p:sldId id="356" r:id="rId47"/>
    <p:sldId id="337" r:id="rId48"/>
    <p:sldId id="324" r:id="rId49"/>
    <p:sldId id="325" r:id="rId50"/>
    <p:sldId id="326" r:id="rId51"/>
    <p:sldId id="339" r:id="rId52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8">
          <p15:clr>
            <a:srgbClr val="A4A3A4"/>
          </p15:clr>
        </p15:guide>
        <p15:guide id="2" pos="17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/>
    <p:restoredTop sz="94656"/>
  </p:normalViewPr>
  <p:slideViewPr>
    <p:cSldViewPr snapToGrid="0" snapToObjects="1">
      <p:cViewPr varScale="1">
        <p:scale>
          <a:sx n="133" d="100"/>
          <a:sy n="133" d="100"/>
        </p:scale>
        <p:origin x="1088" y="192"/>
      </p:cViewPr>
      <p:guideLst>
        <p:guide orient="horz" pos="1208"/>
        <p:guide pos="17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49893C-F6F2-1C4F-8689-76ADC4738B76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94704-552D-6949-A23D-2936261C3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7273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90AAAC-08AA-4B4D-AB79-FC662BBA0169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E45BC-E45D-0248-9C6A-66F5353B8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15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E45BC-E45D-0248-9C6A-66F5353B8A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47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63F6897-EC8F-4146-BFFE-C16A9722509C}" type="slidenum">
              <a:rPr lang="en-US" sz="1200"/>
              <a:pPr eaLnBrk="1" hangingPunct="1"/>
              <a:t>18</a:t>
            </a:fld>
            <a:endParaRPr lang="en-US" sz="1200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63F6897-EC8F-4146-BFFE-C16A9722509C}" type="slidenum">
              <a:rPr lang="en-US" sz="1200"/>
              <a:pPr eaLnBrk="1" hangingPunct="1"/>
              <a:t>19</a:t>
            </a:fld>
            <a:endParaRPr lang="en-US" sz="1200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63F6897-EC8F-4146-BFFE-C16A9722509C}" type="slidenum">
              <a:rPr lang="en-US" sz="1200"/>
              <a:pPr eaLnBrk="1" hangingPunct="1"/>
              <a:t>20</a:t>
            </a:fld>
            <a:endParaRPr lang="en-US" sz="1200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874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B4486E9-8D5A-FE44-AABF-FB5C473E7C4F}" type="slidenum">
              <a:rPr lang="en-US" sz="1200"/>
              <a:pPr eaLnBrk="1" hangingPunct="1"/>
              <a:t>23</a:t>
            </a:fld>
            <a:endParaRPr lang="en-US" sz="1200"/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329909F-0CB8-4940-AD40-270BED9B1390}" type="slidenum">
              <a:rPr lang="en-US" sz="1200"/>
              <a:pPr eaLnBrk="1" hangingPunct="1"/>
              <a:t>26</a:t>
            </a:fld>
            <a:endParaRPr lang="en-US" sz="1200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329909F-0CB8-4940-AD40-270BED9B1390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329909F-0CB8-4940-AD40-270BED9B1390}" type="slidenum">
              <a:rPr lang="en-US" sz="1200"/>
              <a:pPr eaLnBrk="1" hangingPunct="1"/>
              <a:t>29</a:t>
            </a:fld>
            <a:endParaRPr lang="en-US" sz="1200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4789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329909F-0CB8-4940-AD40-270BED9B1390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329909F-0CB8-4940-AD40-270BED9B1390}" type="slidenum">
              <a:rPr lang="en-US" sz="1200"/>
              <a:pPr eaLnBrk="1" hangingPunct="1"/>
              <a:t>31</a:t>
            </a:fld>
            <a:endParaRPr lang="en-US" sz="1200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FCFFF06-D83B-D74A-8AA8-0A123E13C386}" type="slidenum">
              <a:rPr lang="en-US" sz="1200"/>
              <a:pPr eaLnBrk="1" hangingPunct="1"/>
              <a:t>32</a:t>
            </a:fld>
            <a:endParaRPr lang="en-US" sz="1200"/>
          </a:p>
        </p:txBody>
      </p:sp>
      <p:sp>
        <p:nvSpPr>
          <p:cNvPr id="86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E45BC-E45D-0248-9C6A-66F5353B8A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375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CF96B7E-AC54-AA4B-BA1A-BD8B9F5055AA}" type="slidenum">
              <a:rPr lang="en-US" sz="1200"/>
              <a:pPr eaLnBrk="1" hangingPunct="1"/>
              <a:t>33</a:t>
            </a:fld>
            <a:endParaRPr lang="en-US" sz="1200"/>
          </a:p>
        </p:txBody>
      </p:sp>
      <p:sp>
        <p:nvSpPr>
          <p:cNvPr id="88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8087ED5-F4A9-D540-9D54-E3E2E28EA550}" type="slidenum">
              <a:rPr lang="en-US" sz="1200"/>
              <a:pPr eaLnBrk="1" hangingPunct="1"/>
              <a:t>34</a:t>
            </a:fld>
            <a:endParaRPr lang="en-US" sz="1200"/>
          </a:p>
        </p:txBody>
      </p:sp>
      <p:sp>
        <p:nvSpPr>
          <p:cNvPr id="90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63850" y="519113"/>
            <a:ext cx="3417888" cy="2562225"/>
          </a:xfrm>
          <a:ln/>
        </p:spPr>
      </p:sp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19200" y="3257550"/>
            <a:ext cx="6705600" cy="3086100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2FA3034-78F6-4B4E-919B-5F5285575DEA}" type="slidenum">
              <a:rPr lang="en-US" sz="1200"/>
              <a:pPr eaLnBrk="1" hangingPunct="1"/>
              <a:t>35</a:t>
            </a:fld>
            <a:endParaRPr lang="en-US" sz="1200"/>
          </a:p>
        </p:txBody>
      </p:sp>
      <p:sp>
        <p:nvSpPr>
          <p:cNvPr id="92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45E085D-E30B-6342-ABF4-B60D27C963AA}" type="slidenum">
              <a:rPr lang="en-US" sz="1200"/>
              <a:pPr eaLnBrk="1" hangingPunct="1"/>
              <a:t>37</a:t>
            </a:fld>
            <a:endParaRPr lang="en-US" sz="1200"/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8A4CAB0-FF4A-FA47-8B2A-828EE1349CAD}" type="slidenum">
              <a:rPr lang="en-US" sz="1200"/>
              <a:pPr eaLnBrk="1" hangingPunct="1"/>
              <a:t>38</a:t>
            </a:fld>
            <a:endParaRPr lang="en-US" sz="1200"/>
          </a:p>
        </p:txBody>
      </p:sp>
      <p:sp>
        <p:nvSpPr>
          <p:cNvPr id="96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139C3D3-65CD-0243-BD62-B39874E54C41}" type="slidenum">
              <a:rPr lang="en-US" sz="1200"/>
              <a:pPr eaLnBrk="1" hangingPunct="1"/>
              <a:t>40</a:t>
            </a:fld>
            <a:endParaRPr lang="en-US" sz="1200"/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7635439-FBE2-304A-BA72-7183D8FF118B}" type="slidenum">
              <a:rPr lang="en-US" sz="1200"/>
              <a:pPr eaLnBrk="1" hangingPunct="1"/>
              <a:t>41</a:t>
            </a:fld>
            <a:endParaRPr lang="en-US" sz="1200"/>
          </a:p>
        </p:txBody>
      </p:sp>
      <p:sp>
        <p:nvSpPr>
          <p:cNvPr id="106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1BE0DCE-6720-404F-B622-03639DF3B228}" type="slidenum">
              <a:rPr lang="en-US" sz="1200"/>
              <a:pPr eaLnBrk="1" hangingPunct="1"/>
              <a:t>42</a:t>
            </a:fld>
            <a:endParaRPr lang="en-US" sz="1200"/>
          </a:p>
        </p:txBody>
      </p:sp>
      <p:sp>
        <p:nvSpPr>
          <p:cNvPr id="108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1BE0DCE-6720-404F-B622-03639DF3B228}" type="slidenum">
              <a:rPr lang="en-US" sz="1200"/>
              <a:pPr eaLnBrk="1" hangingPunct="1"/>
              <a:t>43</a:t>
            </a:fld>
            <a:endParaRPr lang="en-US" sz="1200"/>
          </a:p>
        </p:txBody>
      </p:sp>
      <p:sp>
        <p:nvSpPr>
          <p:cNvPr id="108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4715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E45BC-E45D-0248-9C6A-66F5353B8A6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078FFC9-BAC2-C548-AD4E-8F8FDC64D38E}" type="slidenum">
              <a:rPr lang="en-US" sz="1200"/>
              <a:pPr eaLnBrk="1" hangingPunct="1"/>
              <a:t>10</a:t>
            </a:fld>
            <a:endParaRPr lang="en-US" sz="1200"/>
          </a:p>
        </p:txBody>
      </p:sp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 on the images to view</a:t>
            </a:r>
            <a:r>
              <a:rPr lang="en-US" baseline="0" dirty="0"/>
              <a:t> this page in your browser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E45BC-E45D-0248-9C6A-66F5353B8A6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568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7E1678F-5B47-574C-AA5A-A1589236441A}" type="slidenum">
              <a:rPr lang="en-US" sz="1200"/>
              <a:pPr eaLnBrk="1" hangingPunct="1"/>
              <a:t>11</a:t>
            </a:fld>
            <a:endParaRPr lang="en-US" sz="1200"/>
          </a:p>
        </p:txBody>
      </p:sp>
      <p:sp>
        <p:nvSpPr>
          <p:cNvPr id="5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89EAAFE-103B-444B-82E4-51DE2D5F0E84}" type="slidenum">
              <a:rPr lang="en-US" sz="1200"/>
              <a:pPr eaLnBrk="1" hangingPunct="1"/>
              <a:t>12</a:t>
            </a:fld>
            <a:endParaRPr lang="en-US" sz="1200"/>
          </a:p>
        </p:txBody>
      </p:sp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89EAAFE-103B-444B-82E4-51DE2D5F0E84}" type="slidenum">
              <a:rPr lang="en-US" sz="1200"/>
              <a:pPr eaLnBrk="1" hangingPunct="1"/>
              <a:t>13</a:t>
            </a:fld>
            <a:endParaRPr lang="en-US" sz="1200"/>
          </a:p>
        </p:txBody>
      </p:sp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BE68668-C588-4346-9B5B-131E47ADAAD7}" type="slidenum">
              <a:rPr lang="en-US" sz="1200"/>
              <a:pPr eaLnBrk="1" hangingPunct="1"/>
              <a:t>14</a:t>
            </a:fld>
            <a:endParaRPr lang="en-US" sz="120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1DD28FE-D5ED-394E-8CF1-9AE99A08D527}" type="slidenum">
              <a:rPr lang="en-US" sz="1200"/>
              <a:pPr eaLnBrk="1" hangingPunct="1"/>
              <a:t>15</a:t>
            </a:fld>
            <a:endParaRPr lang="en-US" sz="1200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280142E-DEA4-0D4F-BD01-CB9B7C2CF10E}" type="slidenum">
              <a:rPr lang="en-US" sz="1200"/>
              <a:pPr eaLnBrk="1" hangingPunct="1"/>
              <a:t>16</a:t>
            </a:fld>
            <a:endParaRPr lang="en-US" sz="1200"/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47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26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69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763" y="203200"/>
            <a:ext cx="8229600" cy="1016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61963" y="1430338"/>
            <a:ext cx="4038600" cy="5199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963" y="1430338"/>
            <a:ext cx="4038600" cy="5199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9934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277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111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29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8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745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693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297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98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98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7141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576263" indent="-287338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223838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Uniform_resource_identifier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://en.wikipedia.org/wiki/Uniform_resource_locator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Provider/Style/URI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ny23.apache.org/" TargetMode="External"/><Relationship Id="rId2" Type="http://schemas.openxmlformats.org/officeDocument/2006/relationships/hyperlink" Target="http://www.l3s.de/~minack/rdf2rdf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TR/n-triples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finin@umbc.edu" TargetMode="External"/><Relationship Id="rId2" Type="http://schemas.openxmlformats.org/officeDocument/2006/relationships/hyperlink" Target="https://www.w3.org/TR/turtle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neo4j.com/developer/graph-database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ification_(computer_science)#Reification_in_conceptual_modeli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refix.cc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ification_(computer_science)#Reification_in_conceptual_modeli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Knowledge_representation_and_reasoning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ification_(computer_science)#Reification_in_conceptual_modeli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.org/1999/02/22-rdf-syntax-ns" TargetMode="External"/><Relationship Id="rId4" Type="http://schemas.openxmlformats.org/officeDocument/2006/relationships/hyperlink" Target="https://prefix.cc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ification_(computer_science)#Reification_in_conceptual_modeli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protege.stanford.edu/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zemm.ira.uka.de:8080/~xamde/research/Wiki.jsp?page=Rdfs-Resource" TargetMode="External"/><Relationship Id="rId13" Type="http://schemas.openxmlformats.org/officeDocument/2006/relationships/hyperlink" Target="http://zemm.ira.uka.de:8080/~xamde/research/Wiki.jsp?page=Rdfs-ContainerMembershipProperty" TargetMode="External"/><Relationship Id="rId3" Type="http://schemas.openxmlformats.org/officeDocument/2006/relationships/hyperlink" Target="http://zemm.ira.uka.de:8080/~xamde/research/Wiki.jsp?page=Rdfs-Class" TargetMode="External"/><Relationship Id="rId7" Type="http://schemas.openxmlformats.org/officeDocument/2006/relationships/hyperlink" Target="http://zemm.ira.uka.de:8080/~xamde/research/Wiki.jsp?page=Rdfs-subPropertyOf" TargetMode="External"/><Relationship Id="rId12" Type="http://schemas.openxmlformats.org/officeDocument/2006/relationships/hyperlink" Target="http://zemm.ira.uka.de:8080/~xamde/research/Wiki.jsp?page=Rdfs-Container" TargetMode="External"/><Relationship Id="rId17" Type="http://schemas.openxmlformats.org/officeDocument/2006/relationships/hyperlink" Target="http://zemm.ira.uka.de:8080/~xamde/research/Wiki.jsp?page=Rdfs-label" TargetMode="External"/><Relationship Id="rId2" Type="http://schemas.openxmlformats.org/officeDocument/2006/relationships/notesSlide" Target="../notesSlides/notesSlide20.xml"/><Relationship Id="rId16" Type="http://schemas.openxmlformats.org/officeDocument/2006/relationships/hyperlink" Target="http://zemm.ira.uka.de:8080/~xamde/research/Wiki.jsp?page=Rdfs-isDefinedB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zemm.ira.uka.de:8080/~xamde/research/Wiki.jsp?page=Rdfs-range" TargetMode="External"/><Relationship Id="rId11" Type="http://schemas.openxmlformats.org/officeDocument/2006/relationships/hyperlink" Target="http://zemm.ira.uka.de:8080/~xamde/research/Wiki.jsp?page=Rdfs-member" TargetMode="External"/><Relationship Id="rId5" Type="http://schemas.openxmlformats.org/officeDocument/2006/relationships/hyperlink" Target="http://zemm.ira.uka.de:8080/~xamde/research/Wiki.jsp?page=Rdfs-domain" TargetMode="External"/><Relationship Id="rId15" Type="http://schemas.openxmlformats.org/officeDocument/2006/relationships/hyperlink" Target="http://zemm.ira.uka.de:8080/~xamde/research/Wiki.jsp?page=Rdfs-seeAlso" TargetMode="External"/><Relationship Id="rId10" Type="http://schemas.openxmlformats.org/officeDocument/2006/relationships/hyperlink" Target="http://zemm.ira.uka.de:8080/~xamde/research/Wiki.jsp?page=Rdfs-Datatype" TargetMode="External"/><Relationship Id="rId4" Type="http://schemas.openxmlformats.org/officeDocument/2006/relationships/hyperlink" Target="http://zemm.ira.uka.de:8080/~xamde/research/Wiki.jsp?page=Rdfs-subClassOf" TargetMode="External"/><Relationship Id="rId9" Type="http://schemas.openxmlformats.org/officeDocument/2006/relationships/hyperlink" Target="http://zemm.ira.uka.de:8080/~xamde/research/Wiki.jsp?page=Rdfs-Literal" TargetMode="External"/><Relationship Id="rId14" Type="http://schemas.openxmlformats.org/officeDocument/2006/relationships/hyperlink" Target="http://zemm.ira.uka.de:8080/~xamde/research/Wiki.jsp?page=Rdfs-comment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2000/01/rdf-schema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2000/01/rdf-schema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jena.apache.org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scription_logic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allrecipes.com/recipe/12682/apple-pie-by-grandma-ople/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allrecipes.com/recipe/12682/apple-pie-by-grandma-ople/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dbpedia.org/page/Alan_Turing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protege.stanford.edu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jena.apache.org/" TargetMode="External"/><Relationship Id="rId2" Type="http://schemas.openxmlformats.org/officeDocument/2006/relationships/hyperlink" Target="http://www.openrdf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tardog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://incubator.apache.org/jena/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5683"/>
            <a:ext cx="7772400" cy="4077368"/>
          </a:xfrm>
        </p:spPr>
        <p:txBody>
          <a:bodyPr>
            <a:noAutofit/>
          </a:bodyPr>
          <a:lstStyle/>
          <a:p>
            <a:r>
              <a:rPr lang="en-US" b="1" dirty="0"/>
              <a:t>An overview of</a:t>
            </a:r>
            <a:br>
              <a:rPr lang="en-US" b="1" dirty="0"/>
            </a:br>
            <a:r>
              <a:rPr lang="en-US" sz="5400" b="1" dirty="0"/>
              <a:t>Semantic Web Languages and Technologies</a:t>
            </a:r>
          </a:p>
        </p:txBody>
      </p:sp>
    </p:spTree>
    <p:extLst>
      <p:ext uri="{BB962C8B-B14F-4D97-AF65-F5344CB8AC3E}">
        <p14:creationId xmlns:p14="http://schemas.microsoft.com/office/powerpoint/2010/main" val="7498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RDF is the first SW language</a:t>
            </a:r>
          </a:p>
        </p:txBody>
      </p:sp>
      <p:sp>
        <p:nvSpPr>
          <p:cNvPr id="50178" name="Text Box 3"/>
          <p:cNvSpPr txBox="1">
            <a:spLocks noChangeArrowheads="1"/>
          </p:cNvSpPr>
          <p:nvPr/>
        </p:nvSpPr>
        <p:spPr bwMode="gray">
          <a:xfrm>
            <a:off x="533400" y="1684338"/>
            <a:ext cx="1905000" cy="1079500"/>
          </a:xfrm>
          <a:prstGeom prst="rect">
            <a:avLst/>
          </a:prstGeom>
          <a:noFill/>
          <a:ln w="9525">
            <a:solidFill>
              <a:srgbClr val="96969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&lt;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rdf:RDF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……..&gt;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  &lt;….&gt;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  &lt;….&gt;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&lt;/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rdf:RDF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&gt;</a:t>
            </a:r>
          </a:p>
        </p:txBody>
      </p:sp>
      <p:sp>
        <p:nvSpPr>
          <p:cNvPr id="50179" name="Text Box 4"/>
          <p:cNvSpPr txBox="1">
            <a:spLocks noChangeArrowheads="1"/>
          </p:cNvSpPr>
          <p:nvPr/>
        </p:nvSpPr>
        <p:spPr bwMode="gray">
          <a:xfrm>
            <a:off x="749613" y="1304925"/>
            <a:ext cx="15440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b="1" dirty="0">
                <a:solidFill>
                  <a:srgbClr val="000000"/>
                </a:solidFill>
                <a:latin typeface="Calibri"/>
              </a:rPr>
              <a:t>XML Encoding</a:t>
            </a:r>
          </a:p>
        </p:txBody>
      </p:sp>
      <p:grpSp>
        <p:nvGrpSpPr>
          <p:cNvPr id="50180" name="Group 5"/>
          <p:cNvGrpSpPr>
            <a:grpSpLocks/>
          </p:cNvGrpSpPr>
          <p:nvPr/>
        </p:nvGrpSpPr>
        <p:grpSpPr bwMode="auto">
          <a:xfrm>
            <a:off x="6553200" y="1500188"/>
            <a:ext cx="1905000" cy="1066800"/>
            <a:chOff x="3264" y="1104"/>
            <a:chExt cx="2016" cy="912"/>
          </a:xfrm>
        </p:grpSpPr>
        <p:grpSp>
          <p:nvGrpSpPr>
            <p:cNvPr id="50192" name="Group 6"/>
            <p:cNvGrpSpPr>
              <a:grpSpLocks/>
            </p:cNvGrpSpPr>
            <p:nvPr/>
          </p:nvGrpSpPr>
          <p:grpSpPr bwMode="auto">
            <a:xfrm>
              <a:off x="3408" y="1296"/>
              <a:ext cx="1680" cy="624"/>
              <a:chOff x="2784" y="1392"/>
              <a:chExt cx="1680" cy="624"/>
            </a:xfrm>
          </p:grpSpPr>
          <p:sp>
            <p:nvSpPr>
              <p:cNvPr id="50194" name="Oval 7"/>
              <p:cNvSpPr>
                <a:spLocks noChangeArrowheads="1"/>
              </p:cNvSpPr>
              <p:nvPr/>
            </p:nvSpPr>
            <p:spPr bwMode="gray">
              <a:xfrm>
                <a:off x="2784" y="1584"/>
                <a:ext cx="672" cy="192"/>
              </a:xfrm>
              <a:prstGeom prst="ellipse">
                <a:avLst/>
              </a:prstGeom>
              <a:noFill/>
              <a:ln w="9525">
                <a:solidFill>
                  <a:srgbClr val="96969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195" name="Oval 8"/>
              <p:cNvSpPr>
                <a:spLocks noChangeArrowheads="1"/>
              </p:cNvSpPr>
              <p:nvPr/>
            </p:nvSpPr>
            <p:spPr bwMode="gray">
              <a:xfrm>
                <a:off x="3792" y="1392"/>
                <a:ext cx="672" cy="192"/>
              </a:xfrm>
              <a:prstGeom prst="ellipse">
                <a:avLst/>
              </a:prstGeom>
              <a:noFill/>
              <a:ln w="9525">
                <a:solidFill>
                  <a:srgbClr val="96969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196" name="Oval 9"/>
              <p:cNvSpPr>
                <a:spLocks noChangeArrowheads="1"/>
              </p:cNvSpPr>
              <p:nvPr/>
            </p:nvSpPr>
            <p:spPr bwMode="gray">
              <a:xfrm>
                <a:off x="3792" y="1824"/>
                <a:ext cx="672" cy="192"/>
              </a:xfrm>
              <a:prstGeom prst="ellipse">
                <a:avLst/>
              </a:prstGeom>
              <a:noFill/>
              <a:ln w="9525">
                <a:solidFill>
                  <a:srgbClr val="96969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197" name="Line 10"/>
              <p:cNvSpPr>
                <a:spLocks noChangeShapeType="1"/>
              </p:cNvSpPr>
              <p:nvPr/>
            </p:nvSpPr>
            <p:spPr bwMode="gray">
              <a:xfrm flipV="1">
                <a:off x="3408" y="1488"/>
                <a:ext cx="384" cy="96"/>
              </a:xfrm>
              <a:prstGeom prst="line">
                <a:avLst/>
              </a:prstGeom>
              <a:noFill/>
              <a:ln w="9525">
                <a:solidFill>
                  <a:srgbClr val="969696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198" name="Line 11"/>
              <p:cNvSpPr>
                <a:spLocks noChangeShapeType="1"/>
              </p:cNvSpPr>
              <p:nvPr/>
            </p:nvSpPr>
            <p:spPr bwMode="gray">
              <a:xfrm>
                <a:off x="3408" y="1776"/>
                <a:ext cx="384" cy="96"/>
              </a:xfrm>
              <a:prstGeom prst="line">
                <a:avLst/>
              </a:prstGeom>
              <a:noFill/>
              <a:ln w="9525">
                <a:solidFill>
                  <a:srgbClr val="969696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50193" name="Rectangle 12"/>
            <p:cNvSpPr>
              <a:spLocks noChangeArrowheads="1"/>
            </p:cNvSpPr>
            <p:nvPr/>
          </p:nvSpPr>
          <p:spPr bwMode="gray">
            <a:xfrm>
              <a:off x="3264" y="1104"/>
              <a:ext cx="2016" cy="912"/>
            </a:xfrm>
            <a:prstGeom prst="rect">
              <a:avLst/>
            </a:prstGeom>
            <a:noFill/>
            <a:ln w="9525">
              <a:solidFill>
                <a:srgbClr val="969696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0181" name="Text Box 13"/>
          <p:cNvSpPr txBox="1">
            <a:spLocks noChangeArrowheads="1"/>
          </p:cNvSpPr>
          <p:nvPr/>
        </p:nvSpPr>
        <p:spPr bwMode="gray">
          <a:xfrm>
            <a:off x="7108426" y="1120775"/>
            <a:ext cx="77549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b="1" dirty="0">
                <a:solidFill>
                  <a:srgbClr val="000000"/>
                </a:solidFill>
                <a:latin typeface="Calibri"/>
              </a:rPr>
              <a:t>Graph</a:t>
            </a:r>
          </a:p>
        </p:txBody>
      </p:sp>
      <p:sp>
        <p:nvSpPr>
          <p:cNvPr id="50182" name="Text Box 14"/>
          <p:cNvSpPr txBox="1">
            <a:spLocks noChangeArrowheads="1"/>
          </p:cNvSpPr>
          <p:nvPr/>
        </p:nvSpPr>
        <p:spPr bwMode="gray">
          <a:xfrm>
            <a:off x="3771900" y="3933825"/>
            <a:ext cx="2743200" cy="1014413"/>
          </a:xfrm>
          <a:prstGeom prst="rect">
            <a:avLst/>
          </a:prstGeom>
          <a:noFill/>
          <a:ln w="9525">
            <a:solidFill>
              <a:srgbClr val="96969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>
                <a:solidFill>
                  <a:srgbClr val="000000"/>
                </a:solidFill>
                <a:latin typeface="Futura Lt" charset="0"/>
              </a:rPr>
              <a:t>stmt(docInst, rdf_type, Document)</a:t>
            </a:r>
          </a:p>
          <a:p>
            <a:r>
              <a:rPr lang="en-US" sz="1200">
                <a:solidFill>
                  <a:srgbClr val="000000"/>
                </a:solidFill>
                <a:latin typeface="Futura Lt" charset="0"/>
              </a:rPr>
              <a:t>stmt(personInst, rdf_type, Person)</a:t>
            </a:r>
          </a:p>
          <a:p>
            <a:r>
              <a:rPr lang="en-US" sz="1200">
                <a:solidFill>
                  <a:srgbClr val="000000"/>
                </a:solidFill>
                <a:latin typeface="Futura Lt" charset="0"/>
              </a:rPr>
              <a:t>stmt(inroomInst, rdf_type, InRoom)</a:t>
            </a:r>
          </a:p>
          <a:p>
            <a:r>
              <a:rPr lang="en-US" sz="1200">
                <a:solidFill>
                  <a:srgbClr val="000000"/>
                </a:solidFill>
                <a:latin typeface="Futura Lt" charset="0"/>
              </a:rPr>
              <a:t>stmt(personInst, holding, docInst)</a:t>
            </a:r>
          </a:p>
          <a:p>
            <a:r>
              <a:rPr lang="en-US" sz="1200">
                <a:solidFill>
                  <a:srgbClr val="000000"/>
                </a:solidFill>
                <a:latin typeface="Futura Lt" charset="0"/>
              </a:rPr>
              <a:t>stmt(inroomInst, person, personInst)</a:t>
            </a:r>
          </a:p>
        </p:txBody>
      </p:sp>
      <p:sp>
        <p:nvSpPr>
          <p:cNvPr id="50183" name="Text Box 15"/>
          <p:cNvSpPr txBox="1">
            <a:spLocks noChangeArrowheads="1"/>
          </p:cNvSpPr>
          <p:nvPr/>
        </p:nvSpPr>
        <p:spPr bwMode="gray">
          <a:xfrm>
            <a:off x="4630209" y="3581400"/>
            <a:ext cx="8265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b="1" dirty="0">
                <a:solidFill>
                  <a:srgbClr val="000000"/>
                </a:solidFill>
                <a:latin typeface="Calibri"/>
              </a:rPr>
              <a:t>Triples</a:t>
            </a:r>
          </a:p>
        </p:txBody>
      </p:sp>
      <p:sp>
        <p:nvSpPr>
          <p:cNvPr id="50184" name="Oval 16"/>
          <p:cNvSpPr>
            <a:spLocks noChangeArrowheads="1"/>
          </p:cNvSpPr>
          <p:nvPr/>
        </p:nvSpPr>
        <p:spPr bwMode="gray">
          <a:xfrm>
            <a:off x="3581400" y="1524000"/>
            <a:ext cx="1905000" cy="1212850"/>
          </a:xfrm>
          <a:prstGeom prst="ellipse">
            <a:avLst/>
          </a:prstGeom>
          <a:solidFill>
            <a:srgbClr val="33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sz="2400" b="1">
                <a:latin typeface="Futura Lt" charset="0"/>
              </a:rPr>
              <a:t>RDF</a:t>
            </a:r>
          </a:p>
          <a:p>
            <a:pPr algn="ctr" eaLnBrk="0" hangingPunct="0"/>
            <a:r>
              <a:rPr lang="en-US" sz="2400" b="1">
                <a:latin typeface="Futura Lt" charset="0"/>
              </a:rPr>
              <a:t>Data Model</a:t>
            </a:r>
          </a:p>
        </p:txBody>
      </p:sp>
      <p:sp>
        <p:nvSpPr>
          <p:cNvPr id="50185" name="Line 17"/>
          <p:cNvSpPr>
            <a:spLocks noChangeShapeType="1"/>
          </p:cNvSpPr>
          <p:nvPr/>
        </p:nvSpPr>
        <p:spPr bwMode="gray">
          <a:xfrm>
            <a:off x="2590800" y="1981200"/>
            <a:ext cx="12954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6" name="Line 18"/>
          <p:cNvSpPr>
            <a:spLocks noChangeShapeType="1"/>
          </p:cNvSpPr>
          <p:nvPr/>
        </p:nvSpPr>
        <p:spPr bwMode="gray">
          <a:xfrm>
            <a:off x="5105400" y="2051050"/>
            <a:ext cx="1295400" cy="635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7" name="Line 19"/>
          <p:cNvSpPr>
            <a:spLocks noChangeShapeType="1"/>
          </p:cNvSpPr>
          <p:nvPr/>
        </p:nvSpPr>
        <p:spPr bwMode="gray">
          <a:xfrm>
            <a:off x="4495800" y="2590800"/>
            <a:ext cx="495300" cy="1120438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3204" name="Text Box 20"/>
          <p:cNvSpPr txBox="1">
            <a:spLocks noChangeArrowheads="1"/>
          </p:cNvSpPr>
          <p:nvPr/>
        </p:nvSpPr>
        <p:spPr bwMode="gray">
          <a:xfrm>
            <a:off x="791035" y="3073568"/>
            <a:ext cx="131353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2000" b="1" dirty="0">
                <a:solidFill>
                  <a:srgbClr val="000000"/>
                </a:solidFill>
                <a:latin typeface="Calibri"/>
              </a:rPr>
              <a:t>Good for </a:t>
            </a:r>
          </a:p>
          <a:p>
            <a:pPr algn="ctr"/>
            <a:r>
              <a:rPr lang="en-US" sz="2000" b="1" dirty="0">
                <a:solidFill>
                  <a:srgbClr val="000000"/>
                </a:solidFill>
                <a:latin typeface="Calibri"/>
              </a:rPr>
              <a:t>Machine</a:t>
            </a:r>
            <a:br>
              <a:rPr lang="en-US" sz="2000" b="1" dirty="0">
                <a:solidFill>
                  <a:srgbClr val="000000"/>
                </a:solidFill>
                <a:latin typeface="Calibri"/>
              </a:rPr>
            </a:br>
            <a:r>
              <a:rPr lang="en-US" sz="2000" b="1" dirty="0">
                <a:solidFill>
                  <a:srgbClr val="000000"/>
                </a:solidFill>
                <a:latin typeface="Calibri"/>
              </a:rPr>
              <a:t>Processing</a:t>
            </a:r>
          </a:p>
        </p:txBody>
      </p:sp>
      <p:sp>
        <p:nvSpPr>
          <p:cNvPr id="93205" name="Text Box 21"/>
          <p:cNvSpPr txBox="1">
            <a:spLocks noChangeArrowheads="1"/>
          </p:cNvSpPr>
          <p:nvPr/>
        </p:nvSpPr>
        <p:spPr bwMode="gray">
          <a:xfrm>
            <a:off x="6591300" y="2695575"/>
            <a:ext cx="186689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2000" b="1" dirty="0">
                <a:solidFill>
                  <a:srgbClr val="000000"/>
                </a:solidFill>
                <a:latin typeface="Calibri"/>
              </a:rPr>
              <a:t>Good for people, </a:t>
            </a:r>
            <a:r>
              <a:rPr lang="en-US" sz="2000" b="1" dirty="0" err="1">
                <a:solidFill>
                  <a:srgbClr val="000000"/>
                </a:solidFill>
                <a:latin typeface="Calibri"/>
              </a:rPr>
              <a:t>viz</a:t>
            </a:r>
            <a:r>
              <a:rPr lang="en-US" sz="2000" b="1" dirty="0">
                <a:solidFill>
                  <a:srgbClr val="000000"/>
                </a:solidFill>
                <a:latin typeface="Calibri"/>
              </a:rPr>
              <a:t>, graph DBMS</a:t>
            </a:r>
          </a:p>
        </p:txBody>
      </p:sp>
      <p:sp>
        <p:nvSpPr>
          <p:cNvPr id="93206" name="Text Box 22"/>
          <p:cNvSpPr txBox="1">
            <a:spLocks noChangeArrowheads="1"/>
          </p:cNvSpPr>
          <p:nvPr/>
        </p:nvSpPr>
        <p:spPr bwMode="gray">
          <a:xfrm>
            <a:off x="3752152" y="4937125"/>
            <a:ext cx="278428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2000" b="1" dirty="0">
                <a:solidFill>
                  <a:srgbClr val="000000"/>
                </a:solidFill>
                <a:latin typeface="Calibri"/>
              </a:rPr>
              <a:t>Good For Reasoning and</a:t>
            </a:r>
            <a:br>
              <a:rPr lang="en-US" sz="2000" b="1" dirty="0">
                <a:solidFill>
                  <a:srgbClr val="000000"/>
                </a:solidFill>
                <a:latin typeface="Calibri"/>
              </a:rPr>
            </a:br>
            <a:r>
              <a:rPr lang="en-US" sz="2000" b="1" dirty="0">
                <a:solidFill>
                  <a:srgbClr val="000000"/>
                </a:solidFill>
                <a:latin typeface="Calibri"/>
              </a:rPr>
              <a:t>Databases</a:t>
            </a:r>
          </a:p>
        </p:txBody>
      </p:sp>
      <p:sp>
        <p:nvSpPr>
          <p:cNvPr id="50191" name="Text Box 23"/>
          <p:cNvSpPr txBox="1">
            <a:spLocks noChangeArrowheads="1"/>
          </p:cNvSpPr>
          <p:nvPr/>
        </p:nvSpPr>
        <p:spPr bwMode="auto">
          <a:xfrm>
            <a:off x="6609442" y="5476875"/>
            <a:ext cx="2209800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i="1" dirty="0">
                <a:latin typeface="Calibri"/>
              </a:rPr>
              <a:t>RDF is a simple language for building graph based representations</a:t>
            </a:r>
          </a:p>
        </p:txBody>
      </p:sp>
      <p:sp>
        <p:nvSpPr>
          <p:cNvPr id="24" name="Text Box 3"/>
          <p:cNvSpPr txBox="1">
            <a:spLocks noChangeArrowheads="1"/>
          </p:cNvSpPr>
          <p:nvPr/>
        </p:nvSpPr>
        <p:spPr bwMode="gray">
          <a:xfrm>
            <a:off x="190500" y="4614347"/>
            <a:ext cx="3009900" cy="1200329"/>
          </a:xfrm>
          <a:prstGeom prst="rect">
            <a:avLst/>
          </a:prstGeom>
          <a:noFill/>
          <a:ln w="9525">
            <a:solidFill>
              <a:srgbClr val="96969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{"@context":{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 "name": "http://…/name",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 "Person": "http://…/Person"}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 "@type": "Person",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 "name": "Markus </a:t>
            </a:r>
            <a:r>
              <a:rPr lang="en-US" sz="1200" dirty="0" err="1">
                <a:solidFill>
                  <a:srgbClr val="000000"/>
                </a:solidFill>
                <a:latin typeface="Courier New" charset="0"/>
              </a:rPr>
              <a:t>Lanthaler</a:t>
            </a: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"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sp>
        <p:nvSpPr>
          <p:cNvPr id="25" name="Text Box 4"/>
          <p:cNvSpPr txBox="1">
            <a:spLocks noChangeArrowheads="1"/>
          </p:cNvSpPr>
          <p:nvPr/>
        </p:nvSpPr>
        <p:spPr bwMode="gray">
          <a:xfrm>
            <a:off x="758975" y="4234934"/>
            <a:ext cx="160813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b="1" dirty="0">
                <a:solidFill>
                  <a:srgbClr val="000000"/>
                </a:solidFill>
                <a:latin typeface="Calibri"/>
              </a:rPr>
              <a:t>JSON Encoding</a:t>
            </a:r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gray">
          <a:xfrm flipV="1">
            <a:off x="2438400" y="2566988"/>
            <a:ext cx="1447800" cy="1852612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94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204" grpId="0" autoUpdateAnimBg="0"/>
      <p:bldP spid="93205" grpId="0" autoUpdateAnimBg="0"/>
      <p:bldP spid="93206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38088"/>
            <a:ext cx="8229600" cy="1143000"/>
          </a:xfrm>
        </p:spPr>
        <p:txBody>
          <a:bodyPr/>
          <a:lstStyle/>
          <a:p>
            <a:pPr eaLnBrk="1" hangingPunct="1"/>
            <a:r>
              <a:rPr lang="en-GB" dirty="0">
                <a:latin typeface="Calibri"/>
              </a:rPr>
              <a:t>The RDF Data Model</a:t>
            </a:r>
          </a:p>
        </p:txBody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143000"/>
            <a:ext cx="8229600" cy="5422900"/>
          </a:xfrm>
        </p:spPr>
        <p:txBody>
          <a:bodyPr>
            <a:normAutofit/>
          </a:bodyPr>
          <a:lstStyle/>
          <a:p>
            <a:pPr eaLnBrk="1" hangingPunct="1"/>
            <a:r>
              <a:rPr lang="en-GB" sz="2800" dirty="0">
                <a:latin typeface="Calibri"/>
              </a:rPr>
              <a:t>An RDF document is an unordered collection of statements, each with a </a:t>
            </a:r>
            <a:r>
              <a:rPr lang="en-GB" sz="2800" b="1" dirty="0">
                <a:latin typeface="Calibri"/>
              </a:rPr>
              <a:t>subject</a:t>
            </a:r>
            <a:r>
              <a:rPr lang="en-GB" sz="2800" dirty="0">
                <a:latin typeface="Calibri"/>
              </a:rPr>
              <a:t>, </a:t>
            </a:r>
            <a:r>
              <a:rPr lang="en-GB" sz="2800" b="1" dirty="0">
                <a:latin typeface="Calibri"/>
              </a:rPr>
              <a:t>predicate</a:t>
            </a:r>
            <a:r>
              <a:rPr lang="en-GB" sz="2800" dirty="0">
                <a:latin typeface="Calibri"/>
              </a:rPr>
              <a:t> and </a:t>
            </a:r>
            <a:r>
              <a:rPr lang="en-GB" sz="2800" b="1" dirty="0">
                <a:latin typeface="Calibri"/>
              </a:rPr>
              <a:t>object</a:t>
            </a:r>
            <a:r>
              <a:rPr lang="en-GB" sz="2800" dirty="0">
                <a:latin typeface="Calibri"/>
              </a:rPr>
              <a:t> (aka </a:t>
            </a:r>
            <a:r>
              <a:rPr lang="en-GB" sz="2800" b="1" dirty="0">
                <a:latin typeface="Calibri"/>
              </a:rPr>
              <a:t>triples</a:t>
            </a:r>
            <a:r>
              <a:rPr lang="en-GB" sz="2800" dirty="0">
                <a:latin typeface="Calibri"/>
              </a:rPr>
              <a:t>)</a:t>
            </a:r>
          </a:p>
          <a:p>
            <a:pPr eaLnBrk="1" hangingPunct="1"/>
            <a:r>
              <a:rPr lang="en-GB" sz="2800" dirty="0">
                <a:latin typeface="Calibri"/>
              </a:rPr>
              <a:t>A triple can be thought of as a labelled arc in a graph</a:t>
            </a:r>
          </a:p>
          <a:p>
            <a:pPr eaLnBrk="1" hangingPunct="1"/>
            <a:r>
              <a:rPr lang="en-GB" sz="2800" dirty="0">
                <a:latin typeface="Calibri"/>
              </a:rPr>
              <a:t>Statements describe properties of web </a:t>
            </a:r>
            <a:r>
              <a:rPr lang="en-GB" sz="2800" b="1" dirty="0">
                <a:latin typeface="Calibri"/>
              </a:rPr>
              <a:t>resources</a:t>
            </a:r>
          </a:p>
          <a:p>
            <a:pPr eaLnBrk="1" hangingPunct="1"/>
            <a:r>
              <a:rPr lang="en-GB" sz="2800" dirty="0">
                <a:latin typeface="Calibri"/>
              </a:rPr>
              <a:t>Resource are objects that can be pointed to by a </a:t>
            </a:r>
            <a:r>
              <a:rPr lang="en-GB" sz="2800" b="1" dirty="0">
                <a:latin typeface="Calibri"/>
              </a:rPr>
              <a:t>URI</a:t>
            </a:r>
            <a:r>
              <a:rPr lang="en-GB" sz="2800" dirty="0">
                <a:latin typeface="Calibri"/>
              </a:rPr>
              <a:t>:</a:t>
            </a:r>
          </a:p>
          <a:p>
            <a:pPr lvl="1" eaLnBrk="1" hangingPunct="1"/>
            <a:r>
              <a:rPr lang="en-GB" sz="2000" dirty="0">
                <a:latin typeface="Calibri"/>
                <a:ea typeface="ＭＳ Ｐゴシック" charset="0"/>
              </a:rPr>
              <a:t>a document, a picture, a paragraph on the Web, …</a:t>
            </a:r>
          </a:p>
          <a:p>
            <a:pPr lvl="1" eaLnBrk="1" hangingPunct="1"/>
            <a:r>
              <a:rPr lang="en-GB" sz="2000" dirty="0">
                <a:latin typeface="Calibri"/>
                <a:ea typeface="ＭＳ Ｐゴシック" charset="0"/>
              </a:rPr>
              <a:t>E.g., http://umbc.edu/~finin/</a:t>
            </a:r>
            <a:r>
              <a:rPr lang="en-GB" sz="2000" dirty="0" err="1">
                <a:latin typeface="Calibri"/>
                <a:ea typeface="ＭＳ Ｐゴシック" charset="0"/>
              </a:rPr>
              <a:t>cv.html</a:t>
            </a:r>
            <a:r>
              <a:rPr lang="en-GB" sz="2000" dirty="0">
                <a:latin typeface="Calibri"/>
                <a:ea typeface="ＭＳ Ｐゴシック" charset="0"/>
              </a:rPr>
              <a:t> </a:t>
            </a:r>
          </a:p>
          <a:p>
            <a:pPr lvl="1" eaLnBrk="1" hangingPunct="1"/>
            <a:r>
              <a:rPr lang="en-GB" sz="2000" dirty="0">
                <a:latin typeface="Calibri"/>
                <a:ea typeface="ＭＳ Ｐゴシック" charset="0"/>
              </a:rPr>
              <a:t>a book in the library, a real person (?)</a:t>
            </a:r>
          </a:p>
          <a:p>
            <a:pPr lvl="1" eaLnBrk="1" hangingPunct="1"/>
            <a:r>
              <a:rPr lang="en-GB" sz="2000" dirty="0" err="1">
                <a:latin typeface="Calibri"/>
                <a:ea typeface="ＭＳ Ｐゴシック" charset="0"/>
              </a:rPr>
              <a:t>isbn</a:t>
            </a:r>
            <a:r>
              <a:rPr lang="en-GB" sz="2000" dirty="0">
                <a:latin typeface="Calibri"/>
                <a:ea typeface="ＭＳ Ｐゴシック" charset="0"/>
              </a:rPr>
              <a:t>://5031-4444-3333</a:t>
            </a:r>
          </a:p>
          <a:p>
            <a:pPr eaLnBrk="1" hangingPunct="1"/>
            <a:r>
              <a:rPr lang="en-GB" sz="3000" dirty="0">
                <a:latin typeface="Calibri"/>
              </a:rPr>
              <a:t>Properties themselves are also resources (URIs)</a:t>
            </a:r>
          </a:p>
        </p:txBody>
      </p:sp>
      <p:sp>
        <p:nvSpPr>
          <p:cNvPr id="94212" name="Rectangle 4"/>
          <p:cNvSpPr>
            <a:spLocks noChangeArrowheads="1"/>
          </p:cNvSpPr>
          <p:nvPr/>
        </p:nvSpPr>
        <p:spPr bwMode="auto">
          <a:xfrm>
            <a:off x="685800" y="3733800"/>
            <a:ext cx="7772400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rgbClr val="993300"/>
              </a:buClr>
              <a:buFontTx/>
              <a:buChar char="•"/>
            </a:pPr>
            <a:endParaRPr lang="en-GB" sz="2000" b="1"/>
          </a:p>
        </p:txBody>
      </p:sp>
    </p:spTree>
    <p:extLst>
      <p:ext uri="{BB962C8B-B14F-4D97-AF65-F5344CB8AC3E}">
        <p14:creationId xmlns:p14="http://schemas.microsoft.com/office/powerpoint/2010/main" val="29288077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11" grpId="0" build="p"/>
      <p:bldP spid="94212" grpId="0" build="p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GB" sz="4400" dirty="0">
                <a:latin typeface="Calibri"/>
              </a:rPr>
              <a:t>URIs are a foundation</a:t>
            </a:r>
          </a:p>
        </p:txBody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73100" y="1417638"/>
            <a:ext cx="7848600" cy="4348162"/>
          </a:xfrm>
        </p:spPr>
        <p:txBody>
          <a:bodyPr>
            <a:noAutofit/>
          </a:bodyPr>
          <a:lstStyle/>
          <a:p>
            <a:pPr eaLnBrk="1" hangingPunct="1">
              <a:lnSpc>
                <a:spcPct val="115000"/>
              </a:lnSpc>
            </a:pPr>
            <a:r>
              <a:rPr lang="en-GB" dirty="0">
                <a:latin typeface="Calibri"/>
              </a:rPr>
              <a:t>URI = </a:t>
            </a:r>
            <a:r>
              <a:rPr lang="en-GB" dirty="0">
                <a:latin typeface="Calibri"/>
                <a:hlinkClick r:id="rId3"/>
              </a:rPr>
              <a:t>Uniform Resource Identifier</a:t>
            </a:r>
            <a:endParaRPr lang="en-GB" dirty="0">
              <a:latin typeface="Calibri"/>
            </a:endParaRPr>
          </a:p>
          <a:p>
            <a:pPr lvl="1" eaLnBrk="1" hangingPunct="1">
              <a:lnSpc>
                <a:spcPct val="115000"/>
              </a:lnSpc>
            </a:pPr>
            <a:r>
              <a:rPr lang="en-GB" dirty="0">
                <a:latin typeface="Calibri"/>
                <a:ea typeface="ＭＳ Ｐゴシック" charset="0"/>
              </a:rPr>
              <a:t>"The generic set of all names/addresses that are short strings that refer to resources"</a:t>
            </a:r>
          </a:p>
          <a:p>
            <a:pPr lvl="1" eaLnBrk="1" hangingPunct="1">
              <a:lnSpc>
                <a:spcPct val="115000"/>
              </a:lnSpc>
            </a:pPr>
            <a:r>
              <a:rPr lang="en-GB" dirty="0">
                <a:latin typeface="Calibri"/>
                <a:ea typeface="ＭＳ Ｐゴシック" charset="0"/>
              </a:rPr>
              <a:t>URLs (</a:t>
            </a:r>
            <a:r>
              <a:rPr lang="en-GB" dirty="0">
                <a:latin typeface="Calibri"/>
                <a:ea typeface="ＭＳ Ｐゴシック" charset="0"/>
                <a:hlinkClick r:id="rId4"/>
              </a:rPr>
              <a:t>Uniform Resource Locators</a:t>
            </a:r>
            <a:r>
              <a:rPr lang="en-GB" dirty="0">
                <a:latin typeface="Calibri"/>
                <a:ea typeface="ＭＳ Ｐゴシック" charset="0"/>
              </a:rPr>
              <a:t>) are a subset of URIs, used for resources that can be </a:t>
            </a:r>
            <a:r>
              <a:rPr lang="en-GB" i="1" dirty="0">
                <a:latin typeface="Calibri"/>
                <a:ea typeface="ＭＳ Ｐゴシック" charset="0"/>
              </a:rPr>
              <a:t>accessed</a:t>
            </a:r>
            <a:r>
              <a:rPr lang="en-GB" dirty="0">
                <a:latin typeface="Calibri"/>
                <a:ea typeface="ＭＳ Ｐゴシック" charset="0"/>
              </a:rPr>
              <a:t> on the web </a:t>
            </a:r>
          </a:p>
          <a:p>
            <a:pPr eaLnBrk="1" hangingPunct="1">
              <a:lnSpc>
                <a:spcPct val="115000"/>
              </a:lnSpc>
            </a:pPr>
            <a:r>
              <a:rPr lang="en-GB" dirty="0">
                <a:latin typeface="Calibri"/>
              </a:rPr>
              <a:t>URIs look like URLs, often with fragment identifiers pointing to a document part:</a:t>
            </a:r>
          </a:p>
          <a:p>
            <a:pPr lvl="1" eaLnBrk="1" hangingPunct="1">
              <a:lnSpc>
                <a:spcPct val="115000"/>
              </a:lnSpc>
            </a:pPr>
            <a:r>
              <a:rPr lang="en-GB" dirty="0">
                <a:latin typeface="Calibri"/>
                <a:ea typeface="ＭＳ Ｐゴシック" charset="0"/>
              </a:rPr>
              <a:t>http://</a:t>
            </a:r>
            <a:r>
              <a:rPr lang="en-GB" dirty="0" err="1">
                <a:latin typeface="Calibri"/>
                <a:ea typeface="ＭＳ Ｐゴシック" charset="0"/>
              </a:rPr>
              <a:t>foo.com</a:t>
            </a:r>
            <a:r>
              <a:rPr lang="en-GB" dirty="0">
                <a:latin typeface="Calibri"/>
                <a:ea typeface="ＭＳ Ｐゴシック" charset="0"/>
              </a:rPr>
              <a:t>/bar/</a:t>
            </a:r>
            <a:r>
              <a:rPr lang="en-GB" dirty="0" err="1">
                <a:latin typeface="Calibri"/>
                <a:ea typeface="ＭＳ Ｐゴシック" charset="0"/>
              </a:rPr>
              <a:t>mumble.html#pitch</a:t>
            </a:r>
            <a:endParaRPr lang="en-GB" dirty="0">
              <a:latin typeface="Calibri"/>
              <a:ea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3350" y="274638"/>
            <a:ext cx="2135187" cy="1391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5272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sz="4400" dirty="0">
                <a:latin typeface="Calibri"/>
              </a:rPr>
              <a:t>URIs are a foundation</a:t>
            </a:r>
          </a:p>
        </p:txBody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73100" y="1417638"/>
            <a:ext cx="7874000" cy="5135562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</a:pPr>
            <a:r>
              <a:rPr lang="en-GB" dirty="0">
                <a:latin typeface="Calibri"/>
              </a:rPr>
              <a:t>URIs are unambiguous, unlike natural language terms -- </a:t>
            </a:r>
            <a:r>
              <a:rPr lang="en-GB" dirty="0">
                <a:latin typeface="Calibri"/>
                <a:ea typeface="ＭＳ Ｐゴシック" charset="0"/>
              </a:rPr>
              <a:t>the web provides a global </a:t>
            </a:r>
            <a:r>
              <a:rPr lang="en-GB" b="1" dirty="0">
                <a:latin typeface="Calibri"/>
                <a:ea typeface="ＭＳ Ｐゴシック" charset="0"/>
              </a:rPr>
              <a:t>namespace</a:t>
            </a:r>
          </a:p>
          <a:p>
            <a:pPr>
              <a:lnSpc>
                <a:spcPct val="115000"/>
              </a:lnSpc>
            </a:pPr>
            <a:r>
              <a:rPr lang="en-GB" dirty="0">
                <a:latin typeface="Calibri"/>
                <a:ea typeface="ＭＳ Ｐゴシック" charset="0"/>
              </a:rPr>
              <a:t>We can use a URI to </a:t>
            </a:r>
            <a:r>
              <a:rPr lang="en-GB" b="1" dirty="0">
                <a:latin typeface="Calibri"/>
                <a:ea typeface="ＭＳ Ｐゴシック" charset="0"/>
              </a:rPr>
              <a:t>denote</a:t>
            </a:r>
            <a:r>
              <a:rPr lang="en-GB" dirty="0">
                <a:latin typeface="Calibri"/>
                <a:ea typeface="ＭＳ Ｐゴシック" charset="0"/>
              </a:rPr>
              <a:t> something, e.g.,  a concept, entity, event or relation</a:t>
            </a:r>
          </a:p>
          <a:p>
            <a:pPr>
              <a:lnSpc>
                <a:spcPct val="115000"/>
              </a:lnSpc>
            </a:pPr>
            <a:r>
              <a:rPr lang="en-GB" dirty="0">
                <a:latin typeface="Calibri"/>
                <a:ea typeface="ＭＳ Ｐゴシック" charset="0"/>
              </a:rPr>
              <a:t>We usually assume references to the same URI are to the same thing</a:t>
            </a:r>
          </a:p>
          <a:p>
            <a:pPr lvl="1">
              <a:lnSpc>
                <a:spcPct val="115000"/>
              </a:lnSpc>
            </a:pPr>
            <a:endParaRPr lang="en-GB" dirty="0">
              <a:latin typeface="Calibri"/>
              <a:ea typeface="ＭＳ Ｐゴシック" charset="0"/>
            </a:endParaRPr>
          </a:p>
          <a:p>
            <a:pPr>
              <a:lnSpc>
                <a:spcPct val="115000"/>
              </a:lnSpc>
            </a:pPr>
            <a:endParaRPr lang="en-GB" dirty="0"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0857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1743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What does a URI mean?</a:t>
            </a:r>
          </a:p>
        </p:txBody>
      </p:sp>
      <p:sp>
        <p:nvSpPr>
          <p:cNvPr id="563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85503"/>
            <a:ext cx="8432468" cy="4986784"/>
          </a:xfrm>
        </p:spPr>
        <p:txBody>
          <a:bodyPr>
            <a:noAutofit/>
          </a:bodyPr>
          <a:lstStyle/>
          <a:p>
            <a:pPr marL="227013" indent="-227013" eaLnBrk="1" hangingPunct="1"/>
            <a:r>
              <a:rPr lang="en-US" dirty="0">
                <a:latin typeface="Calibri"/>
              </a:rPr>
              <a:t>Sometimes URIs denote a web resource</a:t>
            </a:r>
          </a:p>
          <a:p>
            <a:pPr marL="574675" lvl="1" indent="-233363" eaLnBrk="1" hangingPunct="1"/>
            <a:r>
              <a:rPr lang="en-US" dirty="0">
                <a:latin typeface="Calibri"/>
                <a:ea typeface="ＭＳ Ｐゴシック" charset="0"/>
              </a:rPr>
              <a:t>http://umbc.edu/~finin/</a:t>
            </a:r>
            <a:r>
              <a:rPr lang="en-US" dirty="0" err="1">
                <a:latin typeface="Calibri"/>
                <a:ea typeface="ＭＳ Ｐゴシック" charset="0"/>
              </a:rPr>
              <a:t>finin.jpg</a:t>
            </a:r>
            <a:r>
              <a:rPr lang="en-US" dirty="0">
                <a:latin typeface="Calibri"/>
                <a:ea typeface="ＭＳ Ｐゴシック" charset="0"/>
              </a:rPr>
              <a:t> denotes a file</a:t>
            </a:r>
          </a:p>
          <a:p>
            <a:pPr marL="574675" lvl="1" indent="-233363" eaLnBrk="1" hangingPunct="1"/>
            <a:r>
              <a:rPr lang="en-US" dirty="0">
                <a:latin typeface="Calibri"/>
                <a:ea typeface="ＭＳ Ｐゴシック" charset="0"/>
              </a:rPr>
              <a:t>We can use RDF to make assertions about the resource, e.g., it’</a:t>
            </a:r>
            <a:r>
              <a:rPr lang="en-US" altLang="ja-JP" dirty="0">
                <a:latin typeface="Calibri"/>
                <a:ea typeface="ＭＳ Ｐゴシック" charset="0"/>
              </a:rPr>
              <a:t>s an image and depicts a person with name Tim Finin, …</a:t>
            </a:r>
          </a:p>
          <a:p>
            <a:pPr marL="227013" indent="-227013" eaLnBrk="1" hangingPunct="1"/>
            <a:r>
              <a:rPr lang="en-US" dirty="0">
                <a:latin typeface="Calibri"/>
              </a:rPr>
              <a:t>Sometimes concepts in the external world</a:t>
            </a:r>
          </a:p>
          <a:p>
            <a:pPr marL="574675" lvl="1" indent="-233363" eaLnBrk="1" hangingPunct="1"/>
            <a:r>
              <a:rPr lang="en-US" dirty="0">
                <a:latin typeface="Calibri"/>
                <a:ea typeface="ＭＳ Ｐゴシック" charset="0"/>
              </a:rPr>
              <a:t>E.g., http://umbc.edu/ denotes a particular university located in Baltimore</a:t>
            </a:r>
          </a:p>
          <a:p>
            <a:pPr marL="574675" lvl="1" indent="-233363" eaLnBrk="1" hangingPunct="1"/>
            <a:r>
              <a:rPr lang="en-US" dirty="0">
                <a:latin typeface="Calibri"/>
                <a:ea typeface="ＭＳ Ｐゴシック" charset="0"/>
              </a:rPr>
              <a:t>This is done by social convention</a:t>
            </a:r>
          </a:p>
          <a:p>
            <a:pPr marL="227013" indent="-227013" eaLnBrk="1" hangingPunct="1"/>
            <a:r>
              <a:rPr lang="en-US" dirty="0">
                <a:latin typeface="Calibri"/>
              </a:rPr>
              <a:t>Cool URIs don’</a:t>
            </a:r>
            <a:r>
              <a:rPr lang="en-US" altLang="ja-JP" dirty="0">
                <a:latin typeface="Calibri"/>
              </a:rPr>
              <a:t>t change</a:t>
            </a:r>
          </a:p>
          <a:p>
            <a:pPr marL="574675" lvl="1" indent="-233363" eaLnBrk="1" hangingPunct="1"/>
            <a:r>
              <a:rPr lang="en-US" dirty="0">
                <a:latin typeface="Calibri"/>
                <a:ea typeface="ＭＳ Ｐゴシック" charset="0"/>
                <a:hlinkClick r:id="rId3"/>
              </a:rPr>
              <a:t>http://www.w3.org/Provider/Style/URI</a:t>
            </a:r>
            <a:endParaRPr lang="en-US" dirty="0"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521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2" descr="toc-rdf-model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429000" y="2633105"/>
            <a:ext cx="5715000" cy="4149725"/>
          </a:xfrm>
          <a:noFill/>
        </p:spPr>
      </p:pic>
      <p:sp>
        <p:nvSpPr>
          <p:cNvPr id="58370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latin typeface="Calibri"/>
              </a:rPr>
              <a:t>The RDF Graph</a:t>
            </a:r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body" sz="half" idx="1"/>
          </p:nvPr>
        </p:nvSpPr>
        <p:spPr>
          <a:xfrm>
            <a:off x="228600" y="1096305"/>
            <a:ext cx="8382000" cy="5563630"/>
          </a:xfrm>
        </p:spPr>
        <p:txBody>
          <a:bodyPr>
            <a:noAutofit/>
          </a:bodyPr>
          <a:lstStyle/>
          <a:p>
            <a:pPr eaLnBrk="1" hangingPunct="1"/>
            <a:r>
              <a:rPr lang="en-GB" sz="2800" dirty="0">
                <a:latin typeface="Calibri"/>
              </a:rPr>
              <a:t>An RDF document is an unordered collection of triples</a:t>
            </a:r>
          </a:p>
          <a:p>
            <a:pPr eaLnBrk="1" hangingPunct="1"/>
            <a:r>
              <a:rPr lang="en-GB" sz="2800" dirty="0">
                <a:latin typeface="Calibri"/>
              </a:rPr>
              <a:t>The subject of one triple can be the object of another</a:t>
            </a:r>
          </a:p>
          <a:p>
            <a:pPr eaLnBrk="1" hangingPunct="1"/>
            <a:r>
              <a:rPr lang="en-GB" sz="2800" dirty="0">
                <a:latin typeface="Calibri"/>
              </a:rPr>
              <a:t>The result is a directed,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labelled graph</a:t>
            </a:r>
          </a:p>
          <a:p>
            <a:pPr eaLnBrk="1" hangingPunct="1"/>
            <a:r>
              <a:rPr lang="en-GB" sz="2800" dirty="0">
                <a:latin typeface="Calibri"/>
              </a:rPr>
              <a:t>A triple’s object can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also be a literal, e.g.,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a string</a:t>
            </a:r>
          </a:p>
          <a:p>
            <a:pPr eaLnBrk="1" hangingPunct="1"/>
            <a:r>
              <a:rPr lang="en-GB" sz="2800" dirty="0">
                <a:latin typeface="Calibri"/>
              </a:rPr>
              <a:t>Graphs are simpler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that relational tables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or objects</a:t>
            </a:r>
          </a:p>
          <a:p>
            <a:pPr eaLnBrk="1" hangingPunct="1"/>
            <a:r>
              <a:rPr lang="en-GB" sz="2800" dirty="0">
                <a:latin typeface="Calibri"/>
              </a:rPr>
              <a:t>This is both a plus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and a minus</a:t>
            </a:r>
          </a:p>
        </p:txBody>
      </p:sp>
    </p:spTree>
    <p:extLst>
      <p:ext uri="{BB962C8B-B14F-4D97-AF65-F5344CB8AC3E}">
        <p14:creationId xmlns:p14="http://schemas.microsoft.com/office/powerpoint/2010/main" val="23913534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28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4025" y="295275"/>
            <a:ext cx="8156575" cy="855663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Simple RDF Example</a:t>
            </a:r>
          </a:p>
        </p:txBody>
      </p:sp>
      <p:sp>
        <p:nvSpPr>
          <p:cNvPr id="60418" name="Oval 3"/>
          <p:cNvSpPr>
            <a:spLocks noChangeArrowheads="1"/>
          </p:cNvSpPr>
          <p:nvPr/>
        </p:nvSpPr>
        <p:spPr bwMode="auto">
          <a:xfrm>
            <a:off x="685800" y="1219200"/>
            <a:ext cx="2209800" cy="1295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000" dirty="0">
                <a:latin typeface="Calibri"/>
              </a:rPr>
              <a:t>http://umbc.edu/</a:t>
            </a:r>
            <a:br>
              <a:rPr lang="en-US" sz="2000" dirty="0">
                <a:latin typeface="Calibri"/>
              </a:rPr>
            </a:br>
            <a:r>
              <a:rPr lang="en-US" sz="2000" dirty="0">
                <a:latin typeface="Calibri"/>
              </a:rPr>
              <a:t>~finin/talks/idm02/</a:t>
            </a:r>
          </a:p>
        </p:txBody>
      </p:sp>
      <p:sp>
        <p:nvSpPr>
          <p:cNvPr id="60419" name="Line 5"/>
          <p:cNvSpPr>
            <a:spLocks noChangeShapeType="1"/>
          </p:cNvSpPr>
          <p:nvPr/>
        </p:nvSpPr>
        <p:spPr bwMode="auto">
          <a:xfrm>
            <a:off x="2743200" y="2286000"/>
            <a:ext cx="12192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20" name="Text Box 6"/>
          <p:cNvSpPr txBox="1">
            <a:spLocks noChangeArrowheads="1"/>
          </p:cNvSpPr>
          <p:nvPr/>
        </p:nvSpPr>
        <p:spPr bwMode="auto">
          <a:xfrm>
            <a:off x="4495800" y="1459339"/>
            <a:ext cx="425353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ja-JP" altLang="en-US" dirty="0">
                <a:solidFill>
                  <a:srgbClr val="000000"/>
                </a:solidFill>
                <a:latin typeface="Calibri"/>
              </a:rPr>
              <a:t>“</a:t>
            </a:r>
            <a:r>
              <a:rPr lang="en-US" altLang="ja-JP" dirty="0">
                <a:solidFill>
                  <a:srgbClr val="000000"/>
                </a:solidFill>
                <a:latin typeface="Calibri"/>
              </a:rPr>
              <a:t>Intelligent Information Systems</a:t>
            </a:r>
            <a:br>
              <a:rPr lang="en-US" altLang="ja-JP" dirty="0">
                <a:solidFill>
                  <a:srgbClr val="000000"/>
                </a:solidFill>
                <a:latin typeface="Calibri"/>
              </a:rPr>
            </a:br>
            <a:r>
              <a:rPr lang="en-US" altLang="ja-JP" dirty="0">
                <a:solidFill>
                  <a:srgbClr val="000000"/>
                </a:solidFill>
                <a:latin typeface="Calibri"/>
              </a:rPr>
              <a:t>on the Web</a:t>
            </a:r>
            <a:r>
              <a:rPr lang="ja-JP" altLang="en-US" dirty="0">
                <a:solidFill>
                  <a:srgbClr val="000000"/>
                </a:solidFill>
                <a:latin typeface="Calibri"/>
              </a:rPr>
              <a:t>”</a:t>
            </a:r>
            <a:endParaRPr lang="en-US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421" name="Oval 7"/>
          <p:cNvSpPr>
            <a:spLocks noChangeArrowheads="1"/>
          </p:cNvSpPr>
          <p:nvPr/>
        </p:nvSpPr>
        <p:spPr bwMode="auto">
          <a:xfrm>
            <a:off x="3581400" y="3124200"/>
            <a:ext cx="2209800" cy="1295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 sz="2400" dirty="0">
              <a:latin typeface="Calibri"/>
            </a:endParaRPr>
          </a:p>
        </p:txBody>
      </p:sp>
      <p:sp>
        <p:nvSpPr>
          <p:cNvPr id="60422" name="Oval 8"/>
          <p:cNvSpPr>
            <a:spLocks noChangeArrowheads="1"/>
          </p:cNvSpPr>
          <p:nvPr/>
        </p:nvSpPr>
        <p:spPr bwMode="auto">
          <a:xfrm>
            <a:off x="304800" y="4419600"/>
            <a:ext cx="2209800" cy="1295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 dirty="0">
                <a:latin typeface="Calibri"/>
              </a:rPr>
              <a:t>http://umbc.edu/</a:t>
            </a:r>
          </a:p>
        </p:txBody>
      </p:sp>
      <p:sp>
        <p:nvSpPr>
          <p:cNvPr id="60423" name="Line 9"/>
          <p:cNvSpPr>
            <a:spLocks noChangeShapeType="1"/>
          </p:cNvSpPr>
          <p:nvPr/>
        </p:nvSpPr>
        <p:spPr bwMode="auto">
          <a:xfrm flipH="1">
            <a:off x="2438400" y="3886200"/>
            <a:ext cx="1143000" cy="9144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24" name="Text Box 10"/>
          <p:cNvSpPr txBox="1">
            <a:spLocks noChangeArrowheads="1"/>
          </p:cNvSpPr>
          <p:nvPr/>
        </p:nvSpPr>
        <p:spPr bwMode="auto">
          <a:xfrm>
            <a:off x="3216275" y="1341438"/>
            <a:ext cx="1166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dirty="0" err="1">
                <a:solidFill>
                  <a:srgbClr val="FF0000"/>
                </a:solidFill>
              </a:rPr>
              <a:t>dc:Title</a:t>
            </a:r>
            <a:endParaRPr lang="en-US" sz="2800" dirty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60425" name="Text Box 11"/>
          <p:cNvSpPr txBox="1">
            <a:spLocks noChangeArrowheads="1"/>
          </p:cNvSpPr>
          <p:nvPr/>
        </p:nvSpPr>
        <p:spPr bwMode="auto">
          <a:xfrm>
            <a:off x="2998788" y="2332038"/>
            <a:ext cx="16081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dirty="0" err="1">
                <a:solidFill>
                  <a:srgbClr val="FF0000"/>
                </a:solidFill>
              </a:rPr>
              <a:t>dc:Creator</a:t>
            </a:r>
            <a:endParaRPr lang="en-US" sz="2800" dirty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60426" name="Text Box 12"/>
          <p:cNvSpPr txBox="1">
            <a:spLocks noChangeArrowheads="1"/>
          </p:cNvSpPr>
          <p:nvPr/>
        </p:nvSpPr>
        <p:spPr bwMode="auto">
          <a:xfrm>
            <a:off x="2279876" y="3853806"/>
            <a:ext cx="106952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dirty="0" err="1">
                <a:solidFill>
                  <a:srgbClr val="FF0000"/>
                </a:solidFill>
              </a:rPr>
              <a:t>bib:Aff</a:t>
            </a:r>
            <a:endParaRPr lang="en-US" sz="2800" dirty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60427" name="Text Box 13"/>
          <p:cNvSpPr txBox="1">
            <a:spLocks noChangeArrowheads="1"/>
          </p:cNvSpPr>
          <p:nvPr/>
        </p:nvSpPr>
        <p:spPr bwMode="auto">
          <a:xfrm>
            <a:off x="3865834" y="5331768"/>
            <a:ext cx="163458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ja-JP" altLang="en-US" dirty="0">
                <a:solidFill>
                  <a:srgbClr val="000000"/>
                </a:solidFill>
                <a:latin typeface="Calibri"/>
              </a:rPr>
              <a:t>“</a:t>
            </a:r>
            <a:r>
              <a:rPr lang="en-US" altLang="ja-JP" dirty="0">
                <a:solidFill>
                  <a:srgbClr val="000000"/>
                </a:solidFill>
                <a:latin typeface="Calibri"/>
              </a:rPr>
              <a:t>Tim Finin</a:t>
            </a:r>
            <a:r>
              <a:rPr lang="ja-JP" altLang="en-US" dirty="0">
                <a:solidFill>
                  <a:srgbClr val="000000"/>
                </a:solidFill>
                <a:latin typeface="Calibri"/>
              </a:rPr>
              <a:t>”</a:t>
            </a:r>
            <a:endParaRPr lang="en-US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428" name="Text Box 14"/>
          <p:cNvSpPr txBox="1">
            <a:spLocks noChangeArrowheads="1"/>
          </p:cNvSpPr>
          <p:nvPr/>
        </p:nvSpPr>
        <p:spPr bwMode="auto">
          <a:xfrm>
            <a:off x="5837215" y="5255568"/>
            <a:ext cx="25622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ja-JP" altLang="en-US" dirty="0">
                <a:latin typeface="Calibri"/>
              </a:rPr>
              <a:t>“</a:t>
            </a:r>
            <a:r>
              <a:rPr lang="en-US" altLang="ja-JP" dirty="0">
                <a:solidFill>
                  <a:srgbClr val="000000"/>
                </a:solidFill>
                <a:latin typeface="Calibri"/>
              </a:rPr>
              <a:t>finin@umbc.edu</a:t>
            </a:r>
            <a:r>
              <a:rPr lang="ja-JP" altLang="en-US" dirty="0">
                <a:latin typeface="Calibri"/>
              </a:rPr>
              <a:t>”</a:t>
            </a:r>
            <a:endParaRPr lang="en-US" dirty="0">
              <a:latin typeface="Calibri"/>
            </a:endParaRPr>
          </a:p>
        </p:txBody>
      </p:sp>
      <p:sp>
        <p:nvSpPr>
          <p:cNvPr id="60429" name="Line 15"/>
          <p:cNvSpPr>
            <a:spLocks noChangeShapeType="1"/>
          </p:cNvSpPr>
          <p:nvPr/>
        </p:nvSpPr>
        <p:spPr bwMode="auto">
          <a:xfrm flipH="1">
            <a:off x="4724400" y="4495800"/>
            <a:ext cx="0" cy="8382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30" name="Text Box 16"/>
          <p:cNvSpPr txBox="1">
            <a:spLocks noChangeArrowheads="1"/>
          </p:cNvSpPr>
          <p:nvPr/>
        </p:nvSpPr>
        <p:spPr bwMode="auto">
          <a:xfrm>
            <a:off x="3346450" y="4618038"/>
            <a:ext cx="14398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dirty="0" err="1">
                <a:solidFill>
                  <a:srgbClr val="FF0000"/>
                </a:solidFill>
              </a:rPr>
              <a:t>bib:name</a:t>
            </a:r>
            <a:endParaRPr lang="en-US" sz="2800" dirty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60431" name="Line 17"/>
          <p:cNvSpPr>
            <a:spLocks noChangeShapeType="1"/>
          </p:cNvSpPr>
          <p:nvPr/>
        </p:nvSpPr>
        <p:spPr bwMode="auto">
          <a:xfrm>
            <a:off x="5715000" y="4114800"/>
            <a:ext cx="1219200" cy="12192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32" name="Text Box 18"/>
          <p:cNvSpPr txBox="1">
            <a:spLocks noChangeArrowheads="1"/>
          </p:cNvSpPr>
          <p:nvPr/>
        </p:nvSpPr>
        <p:spPr bwMode="auto">
          <a:xfrm>
            <a:off x="6237288" y="4389438"/>
            <a:ext cx="14065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dirty="0" err="1">
                <a:solidFill>
                  <a:srgbClr val="FF0000"/>
                </a:solidFill>
              </a:rPr>
              <a:t>bib:email</a:t>
            </a:r>
            <a:endParaRPr lang="en-US" sz="2800" dirty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60433" name="Line 19"/>
          <p:cNvSpPr>
            <a:spLocks noChangeShapeType="1"/>
          </p:cNvSpPr>
          <p:nvPr/>
        </p:nvSpPr>
        <p:spPr bwMode="auto">
          <a:xfrm>
            <a:off x="2971800" y="1905000"/>
            <a:ext cx="1600200" cy="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85631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graph is an abstract model, we’ll need to </a:t>
            </a:r>
            <a:r>
              <a:rPr lang="en-US" b="1" dirty="0"/>
              <a:t>serialize</a:t>
            </a:r>
            <a:r>
              <a:rPr lang="en-US" dirty="0"/>
              <a:t> it as text for many reasons, e.g., display, editing, exchange, …</a:t>
            </a:r>
          </a:p>
          <a:p>
            <a:r>
              <a:rPr lang="en-US" dirty="0"/>
              <a:t>Multiple standard RDF serializations</a:t>
            </a:r>
          </a:p>
          <a:p>
            <a:r>
              <a:rPr lang="en-US" dirty="0"/>
              <a:t>Most important: XML, Turtle, </a:t>
            </a:r>
            <a:r>
              <a:rPr lang="en-US" dirty="0" err="1"/>
              <a:t>ntriples</a:t>
            </a:r>
            <a:r>
              <a:rPr lang="en-US" dirty="0"/>
              <a:t>, JSON-LD</a:t>
            </a:r>
          </a:p>
          <a:p>
            <a:r>
              <a:rPr lang="en-US" dirty="0"/>
              <a:t>Most Semantic Web tools can read or write in any of these serializations</a:t>
            </a:r>
          </a:p>
        </p:txBody>
      </p:sp>
    </p:spTree>
    <p:extLst>
      <p:ext uri="{BB962C8B-B14F-4D97-AF65-F5344CB8AC3E}">
        <p14:creationId xmlns:p14="http://schemas.microsoft.com/office/powerpoint/2010/main" val="1491457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ChangeArrowheads="1"/>
          </p:cNvSpPr>
          <p:nvPr>
            <p:ph type="title"/>
          </p:nvPr>
        </p:nvSpPr>
        <p:spPr>
          <a:xfrm>
            <a:off x="887413" y="203200"/>
            <a:ext cx="7299325" cy="78105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XML encoding for RDF</a:t>
            </a:r>
          </a:p>
        </p:txBody>
      </p:sp>
      <p:sp>
        <p:nvSpPr>
          <p:cNvPr id="62466" name="Text Box 3"/>
          <p:cNvSpPr txBox="1">
            <a:spLocks noChangeArrowheads="1"/>
          </p:cNvSpPr>
          <p:nvPr/>
        </p:nvSpPr>
        <p:spPr bwMode="auto">
          <a:xfrm>
            <a:off x="342900" y="1305456"/>
            <a:ext cx="8458200" cy="5186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&lt;</a:t>
            </a:r>
            <a:r>
              <a:rPr lang="en-US" sz="2200" dirty="0" err="1">
                <a:solidFill>
                  <a:srgbClr val="000000"/>
                </a:solidFill>
              </a:rPr>
              <a:t>rdf:RDF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xmlns:rdf</a:t>
            </a:r>
            <a:r>
              <a:rPr lang="en-US" sz="2200" dirty="0">
                <a:solidFill>
                  <a:srgbClr val="000000"/>
                </a:solidFill>
              </a:rPr>
              <a:t>="http://www.w3.org/1999/02/22-rdf-syntax-ns#"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</a:t>
            </a:r>
            <a:r>
              <a:rPr lang="en-US" sz="2200" dirty="0" err="1">
                <a:solidFill>
                  <a:srgbClr val="000000"/>
                </a:solidFill>
              </a:rPr>
              <a:t>xmlns:dc</a:t>
            </a:r>
            <a:r>
              <a:rPr lang="en-US" sz="2200" dirty="0">
                <a:solidFill>
                  <a:srgbClr val="000000"/>
                </a:solidFill>
              </a:rPr>
              <a:t>="http://</a:t>
            </a:r>
            <a:r>
              <a:rPr lang="en-US" sz="2200" dirty="0" err="1">
                <a:solidFill>
                  <a:srgbClr val="000000"/>
                </a:solidFill>
              </a:rPr>
              <a:t>purl.org</a:t>
            </a:r>
            <a:r>
              <a:rPr lang="en-US" sz="2200" dirty="0">
                <a:solidFill>
                  <a:srgbClr val="000000"/>
                </a:solidFill>
              </a:rPr>
              <a:t>/dc/elements/1.1/"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</a:t>
            </a:r>
            <a:r>
              <a:rPr lang="en-US" sz="2200" dirty="0" err="1">
                <a:solidFill>
                  <a:srgbClr val="000000"/>
                </a:solidFill>
              </a:rPr>
              <a:t>xmlns:bib</a:t>
            </a:r>
            <a:r>
              <a:rPr lang="en-US" sz="2200" dirty="0">
                <a:solidFill>
                  <a:srgbClr val="000000"/>
                </a:solidFill>
              </a:rPr>
              <a:t>=http://daml.umbc.edu/ontologies/bib/&gt; </a:t>
            </a:r>
            <a:endParaRPr lang="en-US" sz="900" dirty="0">
              <a:solidFill>
                <a:srgbClr val="000000"/>
              </a:solidFill>
            </a:endParaRP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&lt;</a:t>
            </a:r>
            <a:r>
              <a:rPr lang="en-US" sz="2200" dirty="0" err="1">
                <a:solidFill>
                  <a:srgbClr val="000000"/>
                </a:solidFill>
              </a:rPr>
              <a:t>rdf:Description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rdf:about</a:t>
            </a:r>
            <a:r>
              <a:rPr lang="en-US" sz="2200" dirty="0">
                <a:solidFill>
                  <a:srgbClr val="000000"/>
                </a:solidFill>
              </a:rPr>
              <a:t>="http://umbc.edu/~finin/talks/idm02/"&gt;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&lt;</a:t>
            </a:r>
            <a:r>
              <a:rPr lang="en-US" sz="2200" dirty="0" err="1">
                <a:solidFill>
                  <a:srgbClr val="000000"/>
                </a:solidFill>
              </a:rPr>
              <a:t>dc:title</a:t>
            </a:r>
            <a:r>
              <a:rPr lang="en-US" sz="2200" dirty="0">
                <a:solidFill>
                  <a:srgbClr val="000000"/>
                </a:solidFill>
              </a:rPr>
              <a:t>&gt;Intelligent Information Systems on the Web&lt;/</a:t>
            </a:r>
            <a:r>
              <a:rPr lang="en-US" sz="2200" dirty="0" err="1">
                <a:solidFill>
                  <a:srgbClr val="000000"/>
                </a:solidFill>
              </a:rPr>
              <a:t>dc:title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&lt;</a:t>
            </a:r>
            <a:r>
              <a:rPr lang="en-US" sz="2200" dirty="0" err="1">
                <a:solidFill>
                  <a:srgbClr val="000000"/>
                </a:solidFill>
              </a:rPr>
              <a:t>dc:creator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&lt;</a:t>
            </a:r>
            <a:r>
              <a:rPr lang="en-US" sz="2200" dirty="0" err="1">
                <a:solidFill>
                  <a:srgbClr val="000000"/>
                </a:solidFill>
              </a:rPr>
              <a:t>rdf:Description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  &lt;</a:t>
            </a:r>
            <a:r>
              <a:rPr lang="en-US" sz="2200" dirty="0" err="1">
                <a:solidFill>
                  <a:srgbClr val="000000"/>
                </a:solidFill>
              </a:rPr>
              <a:t>bib:Name</a:t>
            </a:r>
            <a:r>
              <a:rPr lang="en-US" sz="2200" dirty="0">
                <a:solidFill>
                  <a:srgbClr val="000000"/>
                </a:solidFill>
              </a:rPr>
              <a:t>&gt;Tim Finin&lt;/</a:t>
            </a:r>
            <a:r>
              <a:rPr lang="en-US" sz="2200" dirty="0" err="1">
                <a:solidFill>
                  <a:srgbClr val="000000"/>
                </a:solidFill>
              </a:rPr>
              <a:t>bib:Name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  &lt;</a:t>
            </a:r>
            <a:r>
              <a:rPr lang="en-US" sz="2200" dirty="0" err="1">
                <a:solidFill>
                  <a:srgbClr val="000000"/>
                </a:solidFill>
              </a:rPr>
              <a:t>bib:Email</a:t>
            </a:r>
            <a:r>
              <a:rPr lang="en-US" sz="2200" dirty="0">
                <a:solidFill>
                  <a:srgbClr val="000000"/>
                </a:solidFill>
              </a:rPr>
              <a:t>&gt;finin@umbc.edu&lt;/</a:t>
            </a:r>
            <a:r>
              <a:rPr lang="en-US" sz="2200" dirty="0" err="1">
                <a:solidFill>
                  <a:srgbClr val="000000"/>
                </a:solidFill>
              </a:rPr>
              <a:t>bib:Email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  &lt;</a:t>
            </a:r>
            <a:r>
              <a:rPr lang="en-US" sz="2200" dirty="0" err="1">
                <a:solidFill>
                  <a:srgbClr val="000000"/>
                </a:solidFill>
              </a:rPr>
              <a:t>bib:Aff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rdf:resource</a:t>
            </a:r>
            <a:r>
              <a:rPr lang="en-US" sz="2200" dirty="0">
                <a:solidFill>
                  <a:srgbClr val="000000"/>
                </a:solidFill>
              </a:rPr>
              <a:t>="http://umbc.edu/" /&gt;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&lt;/</a:t>
            </a:r>
            <a:r>
              <a:rPr lang="en-US" sz="2200" dirty="0" err="1">
                <a:solidFill>
                  <a:srgbClr val="000000"/>
                </a:solidFill>
              </a:rPr>
              <a:t>rdf:Description</a:t>
            </a:r>
            <a:r>
              <a:rPr lang="en-US" sz="2200" dirty="0">
                <a:solidFill>
                  <a:srgbClr val="000000"/>
                </a:solidFill>
              </a:rPr>
              <a:t>&gt; 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&lt;/</a:t>
            </a:r>
            <a:r>
              <a:rPr lang="en-US" sz="2200" dirty="0" err="1">
                <a:solidFill>
                  <a:srgbClr val="000000"/>
                </a:solidFill>
              </a:rPr>
              <a:t>dc:creator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&lt;/</a:t>
            </a:r>
            <a:r>
              <a:rPr lang="en-US" sz="2200" dirty="0" err="1">
                <a:solidFill>
                  <a:srgbClr val="000000"/>
                </a:solidFill>
              </a:rPr>
              <a:t>rdf:Description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&lt;/</a:t>
            </a:r>
            <a:r>
              <a:rPr lang="en-US" sz="2200" dirty="0" err="1">
                <a:solidFill>
                  <a:srgbClr val="000000"/>
                </a:solidFill>
              </a:rPr>
              <a:t>rdf:RDF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944429379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ChangeArrowheads="1"/>
          </p:cNvSpPr>
          <p:nvPr>
            <p:ph type="title"/>
          </p:nvPr>
        </p:nvSpPr>
        <p:spPr>
          <a:xfrm>
            <a:off x="887413" y="203200"/>
            <a:ext cx="7299325" cy="781050"/>
          </a:xfrm>
        </p:spPr>
        <p:txBody>
          <a:bodyPr>
            <a:normAutofit/>
          </a:bodyPr>
          <a:lstStyle/>
          <a:p>
            <a:pPr eaLnBrk="1" hangingPunct="1"/>
            <a:r>
              <a:rPr lang="en-US" b="1" dirty="0">
                <a:latin typeface="Calibri"/>
              </a:rPr>
              <a:t>Note the prefix declarations</a:t>
            </a:r>
          </a:p>
        </p:txBody>
      </p:sp>
      <p:sp>
        <p:nvSpPr>
          <p:cNvPr id="62466" name="Text Box 3"/>
          <p:cNvSpPr txBox="1">
            <a:spLocks noChangeArrowheads="1"/>
          </p:cNvSpPr>
          <p:nvPr/>
        </p:nvSpPr>
        <p:spPr bwMode="auto">
          <a:xfrm>
            <a:off x="342900" y="1305456"/>
            <a:ext cx="8458200" cy="5186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ts val="2840"/>
              </a:lnSpc>
            </a:pPr>
            <a:r>
              <a:rPr lang="en-US" sz="2000" b="1" dirty="0"/>
              <a:t>&lt;</a:t>
            </a:r>
            <a:r>
              <a:rPr lang="en-US" sz="2000" b="1" dirty="0" err="1"/>
              <a:t>rdf:RDF</a:t>
            </a:r>
            <a:r>
              <a:rPr lang="en-US" sz="2000" b="1" dirty="0"/>
              <a:t> </a:t>
            </a:r>
            <a:r>
              <a:rPr lang="en-US" sz="2000" b="1" dirty="0" err="1"/>
              <a:t>xmlns:rdf</a:t>
            </a:r>
            <a:r>
              <a:rPr lang="en-US" sz="2000" b="1" dirty="0"/>
              <a:t>="http://www.w3.org/1999/02/22-rdf-syntax-ns#"</a:t>
            </a:r>
          </a:p>
          <a:p>
            <a:pPr>
              <a:lnSpc>
                <a:spcPts val="2840"/>
              </a:lnSpc>
            </a:pPr>
            <a:r>
              <a:rPr lang="en-US" sz="2000" b="1" dirty="0"/>
              <a:t>    </a:t>
            </a:r>
            <a:r>
              <a:rPr lang="en-US" sz="2000" b="1" dirty="0" err="1"/>
              <a:t>xmlns:dc</a:t>
            </a:r>
            <a:r>
              <a:rPr lang="en-US" sz="2000" b="1" dirty="0"/>
              <a:t>="http://</a:t>
            </a:r>
            <a:r>
              <a:rPr lang="en-US" sz="2000" b="1" dirty="0" err="1"/>
              <a:t>purl.org</a:t>
            </a:r>
            <a:r>
              <a:rPr lang="en-US" sz="2000" b="1" dirty="0"/>
              <a:t>/dc/elements/1.1/"</a:t>
            </a:r>
          </a:p>
          <a:p>
            <a:pPr>
              <a:lnSpc>
                <a:spcPts val="2840"/>
              </a:lnSpc>
            </a:pPr>
            <a:r>
              <a:rPr lang="en-US" sz="2000" b="1" dirty="0"/>
              <a:t>    </a:t>
            </a:r>
            <a:r>
              <a:rPr lang="en-US" sz="2000" b="1" dirty="0" err="1"/>
              <a:t>xmlns:bib</a:t>
            </a:r>
            <a:r>
              <a:rPr lang="en-US" sz="2000" b="1" dirty="0"/>
              <a:t>=http://daml.umbc.edu/ontologies/bib/&gt; 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rdf:about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="http://umbc.edu/~finin/talks/idm02/"&gt;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dc:title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&gt;Intelligent Information Systems on the Web&lt;/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dc:title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dc:creator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bib:Name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&gt;Tim Finin&lt;/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bib:Name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bib:Email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&gt;finin@umbc.edu&lt;/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bib:Email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bib:Aff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rdf:resource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="http://umbc.edu/" /&gt;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 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dc:creator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rgbClr val="000000"/>
                </a:solidFill>
              </a:rPr>
              <a:t>&lt;/</a:t>
            </a:r>
            <a:r>
              <a:rPr lang="en-US" sz="2000" dirty="0" err="1">
                <a:solidFill>
                  <a:srgbClr val="000000"/>
                </a:solidFill>
              </a:rPr>
              <a:t>rdf:RDF</a:t>
            </a:r>
            <a:r>
              <a:rPr lang="en-US" sz="2000" dirty="0">
                <a:solidFill>
                  <a:srgbClr val="000000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2330252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Semantic Web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6102"/>
            <a:ext cx="8229600" cy="5531898"/>
          </a:xfrm>
        </p:spPr>
        <p:txBody>
          <a:bodyPr>
            <a:normAutofit/>
          </a:bodyPr>
          <a:lstStyle/>
          <a:p>
            <a:r>
              <a:rPr lang="en-US" dirty="0"/>
              <a:t>W3C “recommendations” </a:t>
            </a:r>
          </a:p>
          <a:p>
            <a:pPr lvl="1"/>
            <a:r>
              <a:rPr lang="en-US" dirty="0"/>
              <a:t>RDF, RDFS, RDFa, OWL, SPARQL, RIF, R2R, etc…</a:t>
            </a:r>
          </a:p>
          <a:p>
            <a:r>
              <a:rPr lang="en-US" dirty="0"/>
              <a:t>Common tools and systems -- commercial, free and open sourced</a:t>
            </a:r>
          </a:p>
          <a:p>
            <a:pPr lvl="1"/>
            <a:r>
              <a:rPr lang="en-US" dirty="0"/>
              <a:t>Ontology editors, triple stores, reasoners, etc.</a:t>
            </a:r>
          </a:p>
          <a:p>
            <a:r>
              <a:rPr lang="en-US" dirty="0"/>
              <a:t>Common ontologies and data sets</a:t>
            </a:r>
          </a:p>
          <a:p>
            <a:pPr lvl="1"/>
            <a:r>
              <a:rPr lang="en-US" dirty="0"/>
              <a:t>Foaf, DBpedia, SKOS, PROV, etc.</a:t>
            </a:r>
          </a:p>
          <a:p>
            <a:r>
              <a:rPr lang="en-US" dirty="0"/>
              <a:t>Infrastructure systems</a:t>
            </a:r>
          </a:p>
          <a:p>
            <a:pPr lvl="1"/>
            <a:r>
              <a:rPr lang="en-US" dirty="0"/>
              <a:t>Search, ontology metadata, linking services</a:t>
            </a:r>
          </a:p>
          <a:p>
            <a:pPr marL="227013" indent="-227013"/>
            <a:r>
              <a:rPr lang="en-US" dirty="0"/>
              <a:t>Non W3C: Schema.org, Freebase, </a:t>
            </a:r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7055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ChangeArrowheads="1"/>
          </p:cNvSpPr>
          <p:nvPr>
            <p:ph type="title"/>
          </p:nvPr>
        </p:nvSpPr>
        <p:spPr>
          <a:xfrm>
            <a:off x="887413" y="203200"/>
            <a:ext cx="7299325" cy="781050"/>
          </a:xfrm>
        </p:spPr>
        <p:txBody>
          <a:bodyPr>
            <a:normAutofit/>
          </a:bodyPr>
          <a:lstStyle/>
          <a:p>
            <a:pPr eaLnBrk="1" hangingPunct="1"/>
            <a:r>
              <a:rPr lang="en-US" b="1" dirty="0">
                <a:latin typeface="Calibri"/>
              </a:rPr>
              <a:t>Note the prefix declarations</a:t>
            </a:r>
          </a:p>
        </p:txBody>
      </p:sp>
      <p:sp>
        <p:nvSpPr>
          <p:cNvPr id="62466" name="Text Box 3"/>
          <p:cNvSpPr txBox="1">
            <a:spLocks noChangeArrowheads="1"/>
          </p:cNvSpPr>
          <p:nvPr/>
        </p:nvSpPr>
        <p:spPr bwMode="auto">
          <a:xfrm>
            <a:off x="342900" y="1305456"/>
            <a:ext cx="8458200" cy="5186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ts val="2840"/>
              </a:lnSpc>
            </a:pPr>
            <a:r>
              <a:rPr lang="en-US" sz="2000" b="1" dirty="0"/>
              <a:t>&lt;</a:t>
            </a:r>
            <a:r>
              <a:rPr lang="en-US" sz="2000" b="1" dirty="0" err="1"/>
              <a:t>rdf:RDF</a:t>
            </a:r>
            <a:r>
              <a:rPr lang="en-US" sz="2000" b="1" dirty="0"/>
              <a:t> </a:t>
            </a:r>
            <a:r>
              <a:rPr lang="en-US" sz="2000" b="1" dirty="0" err="1"/>
              <a:t>xmlns:rdf</a:t>
            </a:r>
            <a:r>
              <a:rPr lang="en-US" sz="2000" b="1" dirty="0"/>
              <a:t>="http://www.w3.org/1999/02/22-rdf-syntax-ns#"</a:t>
            </a:r>
          </a:p>
          <a:p>
            <a:pPr>
              <a:lnSpc>
                <a:spcPts val="2840"/>
              </a:lnSpc>
            </a:pPr>
            <a:r>
              <a:rPr lang="en-US" sz="2000" b="1" dirty="0"/>
              <a:t>    </a:t>
            </a:r>
            <a:r>
              <a:rPr lang="en-US" sz="2000" b="1" dirty="0" err="1"/>
              <a:t>xmlns:dc</a:t>
            </a:r>
            <a:r>
              <a:rPr lang="en-US" sz="2000" b="1" dirty="0"/>
              <a:t>="http://</a:t>
            </a:r>
            <a:r>
              <a:rPr lang="en-US" sz="2000" b="1" dirty="0" err="1"/>
              <a:t>purl.org</a:t>
            </a:r>
            <a:r>
              <a:rPr lang="en-US" sz="2000" b="1" dirty="0"/>
              <a:t>/dc/elements/1.1/"</a:t>
            </a:r>
          </a:p>
          <a:p>
            <a:pPr>
              <a:lnSpc>
                <a:spcPts val="2840"/>
              </a:lnSpc>
            </a:pPr>
            <a:r>
              <a:rPr lang="en-US" sz="2000" b="1" dirty="0"/>
              <a:t>    </a:t>
            </a:r>
            <a:r>
              <a:rPr lang="en-US" sz="2000" b="1" dirty="0" err="1"/>
              <a:t>xmlns:bib</a:t>
            </a:r>
            <a:r>
              <a:rPr lang="en-US" sz="2000" b="1" dirty="0"/>
              <a:t>=http://daml.umbc.edu/ontologies/bib/&gt; 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rdf:about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="http://umbc.edu/~finin/talks/idm02/"&gt;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dc:title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&gt;Intelligent Information Systems on the Web&lt;/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dc:title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dc:creator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bib:Name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&gt;Tim Finin&lt;/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bib:Name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bib:Email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&gt;finin@umbc.edu&lt;/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bib:Email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bib:Aff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rdf:resource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="http://umbc.edu/" /&gt;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 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dc:creator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rgbClr val="000000"/>
                </a:solidFill>
              </a:rPr>
              <a:t>&lt;/</a:t>
            </a:r>
            <a:r>
              <a:rPr lang="en-US" sz="2000" dirty="0" err="1">
                <a:solidFill>
                  <a:srgbClr val="000000"/>
                </a:solidFill>
              </a:rPr>
              <a:t>rdf:RDF</a:t>
            </a:r>
            <a:r>
              <a:rPr lang="en-US" sz="2000" dirty="0">
                <a:solidFill>
                  <a:srgbClr val="000000"/>
                </a:solidFill>
              </a:rPr>
              <a:t>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80467D-67DB-F548-A673-305E74E50124}"/>
              </a:ext>
            </a:extLst>
          </p:cNvPr>
          <p:cNvSpPr txBox="1"/>
          <p:nvPr/>
        </p:nvSpPr>
        <p:spPr>
          <a:xfrm>
            <a:off x="4004356" y="3418114"/>
            <a:ext cx="4182382" cy="2308324"/>
          </a:xfrm>
          <a:prstGeom prst="rect">
            <a:avLst/>
          </a:prstGeom>
          <a:solidFill>
            <a:schemeClr val="bg1">
              <a:lumMod val="85000"/>
              <a:alpha val="86000"/>
            </a:schemeClr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Makes it easy to include terms from three different “vocabularies”:</a:t>
            </a:r>
          </a:p>
          <a:p>
            <a:pPr marL="238125" indent="-228600">
              <a:buFont typeface="Arial" panose="020B0604020202020204" pitchFamily="34" charset="0"/>
              <a:buChar char="•"/>
            </a:pPr>
            <a:r>
              <a:rPr lang="en-US" b="1" dirty="0" err="1"/>
              <a:t>rdf</a:t>
            </a:r>
            <a:r>
              <a:rPr lang="en-US" dirty="0"/>
              <a:t> for terms that are part of its representation language (e.g., </a:t>
            </a:r>
            <a:r>
              <a:rPr lang="en-US" dirty="0" err="1"/>
              <a:t>rdf:type</a:t>
            </a:r>
            <a:r>
              <a:rPr lang="en-US" dirty="0"/>
              <a:t>)</a:t>
            </a:r>
          </a:p>
          <a:p>
            <a:pPr marL="238125" indent="-228600">
              <a:buFont typeface="Arial" panose="020B0604020202020204" pitchFamily="34" charset="0"/>
              <a:buChar char="•"/>
            </a:pPr>
            <a:r>
              <a:rPr lang="en-US" b="1" dirty="0"/>
              <a:t>dc</a:t>
            </a:r>
            <a:r>
              <a:rPr lang="en-US" dirty="0"/>
              <a:t> for terms from the Dublin Core vocabulary developed by librarians</a:t>
            </a:r>
          </a:p>
          <a:p>
            <a:pPr marL="238125" indent="-238125">
              <a:buFont typeface="Arial" panose="020B0604020202020204" pitchFamily="34" charset="0"/>
              <a:buChar char="•"/>
            </a:pPr>
            <a:r>
              <a:rPr lang="en-US" b="1" dirty="0"/>
              <a:t>bib</a:t>
            </a:r>
            <a:r>
              <a:rPr lang="en-US" dirty="0"/>
              <a:t> for terms from a bibliography vocabulary developed at UMBC</a:t>
            </a:r>
          </a:p>
        </p:txBody>
      </p:sp>
    </p:spTree>
    <p:extLst>
      <p:ext uri="{BB962C8B-B14F-4D97-AF65-F5344CB8AC3E}">
        <p14:creationId xmlns:p14="http://schemas.microsoft.com/office/powerpoint/2010/main" val="53803498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4938"/>
            <a:ext cx="8229600" cy="1143000"/>
          </a:xfrm>
        </p:spPr>
        <p:txBody>
          <a:bodyPr/>
          <a:lstStyle/>
          <a:p>
            <a:r>
              <a:rPr lang="en-US" dirty="0"/>
              <a:t>An RDF validation service</a:t>
            </a:r>
          </a:p>
        </p:txBody>
      </p:sp>
      <p:pic>
        <p:nvPicPr>
          <p:cNvPr id="3" name="Picture 2" descr="Screen Shot 2013-01-30 at 3.05.48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9800" y="794932"/>
            <a:ext cx="7207908" cy="544076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81100" y="5943600"/>
            <a:ext cx="684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http://www.w3.org/RDF/Validator/</a:t>
            </a:r>
          </a:p>
        </p:txBody>
      </p:sp>
    </p:spTree>
    <p:extLst>
      <p:ext uri="{BB962C8B-B14F-4D97-AF65-F5344CB8AC3E}">
        <p14:creationId xmlns:p14="http://schemas.microsoft.com/office/powerpoint/2010/main" val="34185787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Easy to convert between serializations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software tools can read and write different serializations</a:t>
            </a:r>
          </a:p>
          <a:p>
            <a:r>
              <a:rPr lang="en-US" dirty="0">
                <a:hlinkClick r:id="rId2"/>
              </a:rPr>
              <a:t>rdf2rdf</a:t>
            </a:r>
            <a:r>
              <a:rPr lang="en-US" dirty="0"/>
              <a:t> is a simple handy utility for converting from one RDF serialization to another</a:t>
            </a:r>
          </a:p>
          <a:p>
            <a:r>
              <a:rPr lang="en-US" dirty="0">
                <a:hlinkClick r:id="rId3"/>
              </a:rPr>
              <a:t>Any23</a:t>
            </a:r>
            <a:r>
              <a:rPr lang="en-US" dirty="0"/>
              <a:t> is an open source library, web service and command line tool that extracts structured data in RDF format from a variety of Web documents</a:t>
            </a:r>
          </a:p>
        </p:txBody>
      </p:sp>
    </p:spTree>
    <p:extLst>
      <p:ext uri="{BB962C8B-B14F-4D97-AF65-F5344CB8AC3E}">
        <p14:creationId xmlns:p14="http://schemas.microsoft.com/office/powerpoint/2010/main" val="7559710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/>
          <p:cNvSpPr>
            <a:spLocks noGrp="1" noChangeArrowheads="1"/>
          </p:cNvSpPr>
          <p:nvPr>
            <p:ph type="title"/>
          </p:nvPr>
        </p:nvSpPr>
        <p:spPr>
          <a:xfrm>
            <a:off x="385763" y="314325"/>
            <a:ext cx="8229600" cy="744538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>
                <a:latin typeface="Calibri"/>
              </a:rPr>
              <a:t>N-triple representation</a:t>
            </a:r>
          </a:p>
        </p:txBody>
      </p:sp>
      <p:sp>
        <p:nvSpPr>
          <p:cNvPr id="645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2900" y="1549400"/>
            <a:ext cx="8648700" cy="49276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Calibri"/>
                <a:hlinkClick r:id="rId3"/>
              </a:rPr>
              <a:t>N-triples</a:t>
            </a:r>
            <a:r>
              <a:rPr lang="en-US" sz="2800" dirty="0">
                <a:latin typeface="Calibri"/>
              </a:rPr>
              <a:t> is a  line-oriented serialization for RDF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latin typeface="Calibri"/>
              </a:rPr>
              <a:t>URIs are wrapped in angle brackets, ended with a period</a:t>
            </a:r>
          </a:p>
          <a:p>
            <a:pPr marL="461963" lvl="1" indent="-173038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&lt;</a:t>
            </a:r>
            <a:r>
              <a:rPr lang="en-US" i="1" dirty="0">
                <a:latin typeface="Calibri"/>
                <a:ea typeface="ＭＳ Ｐゴシック" charset="0"/>
              </a:rPr>
              <a:t>subject</a:t>
            </a:r>
            <a:r>
              <a:rPr lang="en-US" dirty="0">
                <a:latin typeface="Calibri"/>
                <a:ea typeface="ＭＳ Ｐゴシック" charset="0"/>
              </a:rPr>
              <a:t>&gt;  &lt;</a:t>
            </a:r>
            <a:r>
              <a:rPr lang="en-US" i="1" dirty="0">
                <a:latin typeface="Calibri"/>
                <a:ea typeface="ＭＳ Ｐゴシック" charset="0"/>
              </a:rPr>
              <a:t>predicate</a:t>
            </a:r>
            <a:r>
              <a:rPr lang="en-US" dirty="0">
                <a:latin typeface="Calibri"/>
                <a:ea typeface="ＭＳ Ｐゴシック" charset="0"/>
              </a:rPr>
              <a:t>&gt;  &lt;</a:t>
            </a:r>
            <a:r>
              <a:rPr lang="en-US" i="1" dirty="0">
                <a:latin typeface="Calibri"/>
                <a:ea typeface="ＭＳ Ｐゴシック" charset="0"/>
              </a:rPr>
              <a:t>object</a:t>
            </a:r>
            <a:r>
              <a:rPr lang="en-US" dirty="0">
                <a:latin typeface="Calibri"/>
                <a:ea typeface="ＭＳ Ｐゴシック" charset="0"/>
              </a:rPr>
              <a:t>&gt; .</a:t>
            </a:r>
          </a:p>
          <a:p>
            <a:pPr marL="461963" lvl="1" indent="-173038" eaLnBrk="1" hangingPunct="1">
              <a:lnSpc>
                <a:spcPct val="90000"/>
              </a:lnSpc>
              <a:buFont typeface="Georgia" charset="0"/>
              <a:buNone/>
            </a:pPr>
            <a:endParaRPr lang="en-US" sz="2000" dirty="0">
              <a:latin typeface="Calibri"/>
              <a:ea typeface="ＭＳ Ｐゴシック" charset="0"/>
            </a:endParaRPr>
          </a:p>
          <a:p>
            <a:pPr marL="461963" lvl="1" indent="-173038">
              <a:lnSpc>
                <a:spcPct val="90000"/>
              </a:lnSpc>
              <a:buNone/>
            </a:pPr>
            <a:r>
              <a:rPr lang="en-US" sz="1800" dirty="0">
                <a:latin typeface="Calibri"/>
                <a:ea typeface="ＭＳ Ｐゴシック" charset="0"/>
              </a:rPr>
              <a:t>&lt;http://umbc.edu/~finin/talks/idm02/&gt; &lt;http://</a:t>
            </a:r>
            <a:r>
              <a:rPr lang="en-US" sz="1800" dirty="0" err="1">
                <a:latin typeface="Calibri"/>
                <a:ea typeface="ＭＳ Ｐゴシック" charset="0"/>
              </a:rPr>
              <a:t>purl.org</a:t>
            </a:r>
            <a:r>
              <a:rPr lang="en-US" sz="1800" dirty="0">
                <a:latin typeface="Calibri"/>
                <a:ea typeface="ＭＳ Ｐゴシック" charset="0"/>
              </a:rPr>
              <a:t>/dc/elements/1.1/title&gt; "Intelligent Information Systems on the Web" .</a:t>
            </a:r>
          </a:p>
          <a:p>
            <a:pPr marL="461963" lvl="1" indent="-173038">
              <a:lnSpc>
                <a:spcPct val="90000"/>
              </a:lnSpc>
              <a:buNone/>
            </a:pPr>
            <a:r>
              <a:rPr lang="en-US" sz="1800" dirty="0">
                <a:latin typeface="Calibri"/>
                <a:ea typeface="ＭＳ Ｐゴシック" charset="0"/>
              </a:rPr>
              <a:t>&lt;http://umbc.edu/~finin/talks/idm02/&gt; &lt;http://</a:t>
            </a:r>
            <a:r>
              <a:rPr lang="en-US" sz="1800" dirty="0" err="1">
                <a:latin typeface="Calibri"/>
                <a:ea typeface="ＭＳ Ｐゴシック" charset="0"/>
              </a:rPr>
              <a:t>purl.org</a:t>
            </a:r>
            <a:r>
              <a:rPr lang="en-US" sz="1800" dirty="0">
                <a:latin typeface="Calibri"/>
                <a:ea typeface="ＭＳ Ｐゴシック" charset="0"/>
              </a:rPr>
              <a:t>/dc/elements/1.1/creator&gt; _:node17i6ht38ux1 .</a:t>
            </a:r>
          </a:p>
          <a:p>
            <a:pPr marL="461963" lvl="1" indent="-173038">
              <a:lnSpc>
                <a:spcPct val="90000"/>
              </a:lnSpc>
              <a:buNone/>
            </a:pPr>
            <a:r>
              <a:rPr lang="en-US" sz="1800" dirty="0">
                <a:latin typeface="Calibri"/>
                <a:ea typeface="ＭＳ Ｐゴシック" charset="0"/>
              </a:rPr>
              <a:t>_:node17i6ht38ux1 &lt;http://</a:t>
            </a:r>
            <a:r>
              <a:rPr lang="en-US" sz="1800" dirty="0" err="1">
                <a:latin typeface="Calibri"/>
                <a:ea typeface="ＭＳ Ｐゴシック" charset="0"/>
              </a:rPr>
              <a:t>daml.umbc.edu</a:t>
            </a:r>
            <a:r>
              <a:rPr lang="en-US" sz="1800" dirty="0">
                <a:latin typeface="Calibri"/>
                <a:ea typeface="ＭＳ Ｐゴシック" charset="0"/>
              </a:rPr>
              <a:t>/ontologies/bib/Name&gt; "Tim Finin" .</a:t>
            </a:r>
          </a:p>
          <a:p>
            <a:pPr marL="461963" lvl="1" indent="-173038">
              <a:lnSpc>
                <a:spcPct val="90000"/>
              </a:lnSpc>
              <a:buNone/>
            </a:pPr>
            <a:r>
              <a:rPr lang="en-US" sz="1800" dirty="0">
                <a:latin typeface="Calibri"/>
                <a:ea typeface="ＭＳ Ｐゴシック" charset="0"/>
              </a:rPr>
              <a:t>_:node17i6ht38ux1 &lt;http://</a:t>
            </a:r>
            <a:r>
              <a:rPr lang="en-US" sz="1800" dirty="0" err="1">
                <a:latin typeface="Calibri"/>
                <a:ea typeface="ＭＳ Ｐゴシック" charset="0"/>
              </a:rPr>
              <a:t>daml.umbc.edu</a:t>
            </a:r>
            <a:r>
              <a:rPr lang="en-US" sz="1800" dirty="0">
                <a:latin typeface="Calibri"/>
                <a:ea typeface="ＭＳ Ｐゴシック" charset="0"/>
              </a:rPr>
              <a:t>/ontologies/bib/Email&gt; "finin@umbc.edu" .</a:t>
            </a:r>
          </a:p>
          <a:p>
            <a:pPr marL="461963" lvl="1" indent="-173038">
              <a:lnSpc>
                <a:spcPct val="90000"/>
              </a:lnSpc>
              <a:buNone/>
            </a:pPr>
            <a:r>
              <a:rPr lang="en-US" sz="1800" dirty="0">
                <a:latin typeface="Calibri"/>
                <a:ea typeface="ＭＳ Ｐゴシック" charset="0"/>
              </a:rPr>
              <a:t>_:node17i6ht38ux1 &lt;http://</a:t>
            </a:r>
            <a:r>
              <a:rPr lang="en-US" sz="1800" dirty="0" err="1">
                <a:latin typeface="Calibri"/>
                <a:ea typeface="ＭＳ Ｐゴシック" charset="0"/>
              </a:rPr>
              <a:t>daml.umbc.edu</a:t>
            </a:r>
            <a:r>
              <a:rPr lang="en-US" sz="1800" dirty="0">
                <a:latin typeface="Calibri"/>
                <a:ea typeface="ＭＳ Ｐゴシック" charset="0"/>
              </a:rPr>
              <a:t>/ontologies/bib/</a:t>
            </a:r>
            <a:r>
              <a:rPr lang="en-US" sz="1800" dirty="0" err="1">
                <a:latin typeface="Calibri"/>
                <a:ea typeface="ＭＳ Ｐゴシック" charset="0"/>
              </a:rPr>
              <a:t>Aff</a:t>
            </a:r>
            <a:r>
              <a:rPr lang="en-US" sz="1800" dirty="0">
                <a:latin typeface="Calibri"/>
                <a:ea typeface="ＭＳ Ｐゴシック" charset="0"/>
              </a:rPr>
              <a:t>&gt; &lt;http://umbc.edu/&gt; .</a:t>
            </a:r>
          </a:p>
          <a:p>
            <a:pPr marL="461963" lvl="1" indent="-173038" eaLnBrk="1" hangingPunct="1">
              <a:lnSpc>
                <a:spcPct val="80000"/>
              </a:lnSpc>
              <a:buFont typeface="Georgia" charset="0"/>
              <a:buNone/>
            </a:pPr>
            <a:endParaRPr lang="en-US" sz="2000" dirty="0"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604132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50BE-3F6C-6041-BCDC-C7C189EC0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Turtle Serialization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41CFB-5827-804D-942A-E424EABDA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600200"/>
            <a:ext cx="8418945" cy="52578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Turtle</a:t>
            </a:r>
            <a:r>
              <a:rPr lang="en-US" dirty="0"/>
              <a:t>: a compact  and readable serialization</a:t>
            </a:r>
          </a:p>
          <a:p>
            <a:pPr marL="0" indent="0">
              <a:buNone/>
            </a:pPr>
            <a:endParaRPr lang="en-US" sz="1200" dirty="0"/>
          </a:p>
          <a:p>
            <a:pPr>
              <a:buNone/>
            </a:pPr>
            <a:r>
              <a:rPr lang="en-US" sz="2400" dirty="0"/>
              <a:t># prefix declarations</a:t>
            </a:r>
          </a:p>
          <a:p>
            <a:pPr>
              <a:buNone/>
            </a:pPr>
            <a:r>
              <a:rPr lang="en-US" sz="2400" dirty="0"/>
              <a:t>@prefix </a:t>
            </a:r>
            <a:r>
              <a:rPr lang="en-US" sz="2400" dirty="0" err="1"/>
              <a:t>rdf</a:t>
            </a:r>
            <a:r>
              <a:rPr lang="en-US" sz="2400" dirty="0"/>
              <a:t>: http://www.w3.org/1999/02/22-rdf-syntax-ns# . </a:t>
            </a:r>
          </a:p>
          <a:p>
            <a:pPr>
              <a:buNone/>
            </a:pPr>
            <a:r>
              <a:rPr lang="en-US" sz="2400" dirty="0"/>
              <a:t>@prefix dc: http://</a:t>
            </a:r>
            <a:r>
              <a:rPr lang="en-US" sz="2400" dirty="0" err="1"/>
              <a:t>purl.org</a:t>
            </a:r>
            <a:r>
              <a:rPr lang="en-US" sz="2400" dirty="0"/>
              <a:t>/dc/elements/1.1/ .</a:t>
            </a:r>
          </a:p>
          <a:p>
            <a:pPr>
              <a:buNone/>
            </a:pPr>
            <a:r>
              <a:rPr lang="en-US" sz="2400" dirty="0"/>
              <a:t>@prefix bib: http://</a:t>
            </a:r>
            <a:r>
              <a:rPr lang="en-US" sz="2400" dirty="0" err="1"/>
              <a:t>daml.umbc.edu</a:t>
            </a:r>
            <a:r>
              <a:rPr lang="en-US" sz="2400" dirty="0"/>
              <a:t>/ontologies/bib/ .</a:t>
            </a:r>
          </a:p>
          <a:p>
            <a:pPr>
              <a:buNone/>
            </a:pPr>
            <a:endParaRPr lang="en-US" sz="900" dirty="0"/>
          </a:p>
          <a:p>
            <a:pPr>
              <a:buNone/>
            </a:pPr>
            <a:r>
              <a:rPr lang="en-US" sz="2400" dirty="0"/>
              <a:t>&lt;http://</a:t>
            </a:r>
            <a:r>
              <a:rPr lang="en-US" sz="2400" dirty="0" err="1"/>
              <a:t>umbc.edu</a:t>
            </a:r>
            <a:r>
              <a:rPr lang="en-US" sz="2400" dirty="0"/>
              <a:t>/~</a:t>
            </a:r>
            <a:r>
              <a:rPr lang="en-US" sz="2400" dirty="0" err="1"/>
              <a:t>finin</a:t>
            </a:r>
            <a:r>
              <a:rPr lang="en-US" sz="2400" dirty="0"/>
              <a:t>/talks/idm02/&gt; </a:t>
            </a:r>
          </a:p>
          <a:p>
            <a:pPr>
              <a:buNone/>
            </a:pPr>
            <a:r>
              <a:rPr lang="en-US" sz="2400" dirty="0"/>
              <a:t>    </a:t>
            </a:r>
            <a:r>
              <a:rPr lang="en-US" sz="2400" dirty="0" err="1"/>
              <a:t>dc:title</a:t>
            </a:r>
            <a:r>
              <a:rPr lang="en-US" sz="2400" dirty="0"/>
              <a:t> "Intelligent Information Systems on the Web" ;</a:t>
            </a:r>
          </a:p>
          <a:p>
            <a:pPr>
              <a:buNone/>
            </a:pPr>
            <a:r>
              <a:rPr lang="en-US" sz="2400" dirty="0"/>
              <a:t>    </a:t>
            </a:r>
            <a:r>
              <a:rPr lang="en-US" sz="2400" dirty="0" err="1"/>
              <a:t>dc:creator</a:t>
            </a:r>
            <a:r>
              <a:rPr lang="en-US" sz="2400" dirty="0"/>
              <a:t> </a:t>
            </a:r>
          </a:p>
          <a:p>
            <a:pPr>
              <a:buNone/>
            </a:pPr>
            <a:r>
              <a:rPr lang="en-US" sz="2400" dirty="0"/>
              <a:t>        [ </a:t>
            </a:r>
            <a:r>
              <a:rPr lang="en-US" sz="2400" dirty="0" err="1"/>
              <a:t>bib:Name</a:t>
            </a:r>
            <a:r>
              <a:rPr lang="en-US" sz="2400" dirty="0"/>
              <a:t> "Tim </a:t>
            </a:r>
            <a:r>
              <a:rPr lang="en-US" sz="2400" dirty="0" err="1"/>
              <a:t>Finin</a:t>
            </a:r>
            <a:r>
              <a:rPr lang="en-US" sz="2400" dirty="0"/>
              <a:t>” ;</a:t>
            </a:r>
          </a:p>
          <a:p>
            <a:pPr>
              <a:buNone/>
            </a:pPr>
            <a:r>
              <a:rPr lang="en-US" sz="2400" dirty="0"/>
              <a:t>          </a:t>
            </a:r>
            <a:r>
              <a:rPr lang="en-US" sz="2400" dirty="0" err="1"/>
              <a:t>bib:Email</a:t>
            </a:r>
            <a:r>
              <a:rPr lang="en-US" sz="2400" dirty="0"/>
              <a:t> </a:t>
            </a:r>
            <a:r>
              <a:rPr lang="en-US" sz="2400" dirty="0">
                <a:hlinkClick r:id="rId3"/>
              </a:rPr>
              <a:t>finin@umbc.edu</a:t>
            </a:r>
            <a:r>
              <a:rPr lang="en-US" sz="2400" dirty="0"/>
              <a:t> ;</a:t>
            </a:r>
          </a:p>
          <a:p>
            <a:pPr>
              <a:buNone/>
            </a:pPr>
            <a:r>
              <a:rPr lang="en-US" sz="2400" dirty="0"/>
              <a:t>          </a:t>
            </a:r>
            <a:r>
              <a:rPr lang="en-US" sz="2400" dirty="0" err="1"/>
              <a:t>bib:Aff</a:t>
            </a:r>
            <a:r>
              <a:rPr lang="en-US" sz="2400" dirty="0"/>
              <a:t>: "http://</a:t>
            </a:r>
            <a:r>
              <a:rPr lang="en-US" sz="2400" dirty="0" err="1"/>
              <a:t>umbc.edu</a:t>
            </a:r>
            <a:r>
              <a:rPr lang="en-US" sz="2400" dirty="0"/>
              <a:t>/" ]  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6994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5433F-4D4F-EA44-9C00-C836D5E8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Turtle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F6063-C794-9B45-AE87-94C09B985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:subj </a:t>
            </a:r>
            <a:br>
              <a:rPr lang="en-US" dirty="0"/>
            </a:br>
            <a:r>
              <a:rPr lang="en-US" dirty="0"/>
              <a:t>    :property1 :value1;</a:t>
            </a:r>
            <a:br>
              <a:rPr lang="en-US" dirty="0"/>
            </a:br>
            <a:r>
              <a:rPr lang="en-US" dirty="0"/>
              <a:t>    :property2 :value2, value3; </a:t>
            </a:r>
            <a:br>
              <a:rPr lang="en-US" dirty="0"/>
            </a:br>
            <a:r>
              <a:rPr lang="en-US" dirty="0"/>
              <a:t>    :property3 :value4.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283930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More RDF Vocabulary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712200" cy="5359400"/>
          </a:xfrm>
        </p:spPr>
        <p:txBody>
          <a:bodyPr/>
          <a:lstStyle/>
          <a:p>
            <a:pPr marL="231775" indent="-231775" eaLnBrk="1" hangingPunct="1"/>
            <a:r>
              <a:rPr lang="en-US" dirty="0">
                <a:latin typeface="Calibri"/>
              </a:rPr>
              <a:t>RDF has terms for describing lists, bags, sequences, simple </a:t>
            </a:r>
            <a:r>
              <a:rPr lang="en-US" dirty="0" err="1">
                <a:latin typeface="Calibri"/>
              </a:rPr>
              <a:t>datatypes</a:t>
            </a:r>
            <a:r>
              <a:rPr lang="en-US" dirty="0">
                <a:latin typeface="Calibri"/>
              </a:rPr>
              <a:t>, etc.</a:t>
            </a:r>
          </a:p>
          <a:p>
            <a:pPr marL="231775" indent="-231775" eaLnBrk="1" hangingPunct="1"/>
            <a:r>
              <a:rPr lang="en-US" dirty="0">
                <a:latin typeface="Calibri"/>
              </a:rPr>
              <a:t>RDF is a “pure” graph representation language</a:t>
            </a:r>
          </a:p>
          <a:p>
            <a:pPr marL="584200" lvl="1" indent="-231775"/>
            <a:r>
              <a:rPr lang="en-US" dirty="0">
                <a:latin typeface="Calibri"/>
              </a:rPr>
              <a:t>Nodes and edges are simple objects</a:t>
            </a:r>
          </a:p>
          <a:p>
            <a:pPr marL="584200" lvl="1" indent="-231775"/>
            <a:r>
              <a:rPr lang="en-US" dirty="0">
                <a:latin typeface="Calibri"/>
              </a:rPr>
              <a:t>Both have identifiers that are URIs</a:t>
            </a:r>
          </a:p>
          <a:p>
            <a:pPr marL="231775" indent="-231775"/>
            <a:r>
              <a:rPr lang="en-US" dirty="0">
                <a:latin typeface="Calibri"/>
              </a:rPr>
              <a:t>Suppose we want to associate a probability with an edge, e.g.,</a:t>
            </a:r>
          </a:p>
          <a:p>
            <a:pPr marL="352425" lvl="1" indent="0">
              <a:buNone/>
            </a:pPr>
            <a:r>
              <a:rPr lang="en-US" dirty="0">
                <a:latin typeface="Calibri"/>
              </a:rPr>
              <a:t>(:flipper </a:t>
            </a:r>
            <a:r>
              <a:rPr lang="en-US" dirty="0" err="1">
                <a:latin typeface="Calibri"/>
              </a:rPr>
              <a:t>rdf:type</a:t>
            </a:r>
            <a:r>
              <a:rPr lang="en-US" dirty="0">
                <a:latin typeface="Calibri"/>
              </a:rPr>
              <a:t> :mammal) :probability 0.9</a:t>
            </a:r>
          </a:p>
          <a:p>
            <a:pPr marL="352425" lvl="1" indent="0">
              <a:buNone/>
            </a:pPr>
            <a:r>
              <a:rPr lang="en-US" dirty="0"/>
              <a:t>(:flipper </a:t>
            </a:r>
            <a:r>
              <a:rPr lang="en-US" dirty="0" err="1"/>
              <a:t>rdf:type</a:t>
            </a:r>
            <a:r>
              <a:rPr lang="en-US" dirty="0"/>
              <a:t> :fish) :probability 0.1 </a:t>
            </a:r>
          </a:p>
          <a:p>
            <a:pPr marL="352425" lvl="1" indent="0">
              <a:buNone/>
            </a:pPr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81824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graphs?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941734" cy="4699000"/>
          </a:xfrm>
        </p:spPr>
        <p:txBody>
          <a:bodyPr>
            <a:noAutofit/>
          </a:bodyPr>
          <a:lstStyle/>
          <a:p>
            <a:pPr marL="223838" lvl="1" indent="-223838">
              <a:buFont typeface="Arial"/>
              <a:buChar char="•"/>
            </a:pPr>
            <a:r>
              <a:rPr lang="en-US" sz="3200" dirty="0"/>
              <a:t>RDF is a “pure” graph model with only labeled nodes and edges</a:t>
            </a:r>
          </a:p>
          <a:p>
            <a:pPr marL="223838" lvl="1" indent="-223838">
              <a:buFont typeface="Arial"/>
              <a:buChar char="•"/>
            </a:pPr>
            <a:r>
              <a:rPr lang="en-US" sz="3200" dirty="0"/>
              <a:t>Many popular graph databases implement property graphs (e.g., </a:t>
            </a:r>
            <a:r>
              <a:rPr lang="en-US" sz="3200" dirty="0">
                <a:hlinkClick r:id="rId2"/>
              </a:rPr>
              <a:t>Neo4j</a:t>
            </a:r>
            <a:r>
              <a:rPr lang="en-US" sz="3200" dirty="0"/>
              <a:t>)</a:t>
            </a:r>
          </a:p>
          <a:p>
            <a:pPr marL="223838" lvl="1" indent="-223838">
              <a:buFont typeface="Arial"/>
              <a:buChar char="•"/>
            </a:pPr>
            <a:r>
              <a:rPr lang="en-US" sz="3200" dirty="0"/>
              <a:t>Nodes &amp; edges can have properties, whose values are </a:t>
            </a:r>
            <a:r>
              <a:rPr lang="en-US" sz="3200" i="1" dirty="0"/>
              <a:t>literals</a:t>
            </a:r>
            <a:r>
              <a:rPr lang="en-US" sz="3200" dirty="0"/>
              <a:t> or maybe </a:t>
            </a:r>
            <a:r>
              <a:rPr lang="en-US" sz="3200" i="1" dirty="0"/>
              <a:t>lists of literals</a:t>
            </a:r>
          </a:p>
          <a:p>
            <a:r>
              <a:rPr lang="en-US" dirty="0"/>
              <a:t>Results in a more compact graph</a:t>
            </a:r>
          </a:p>
          <a:p>
            <a:r>
              <a:rPr lang="en-US" dirty="0"/>
              <a:t>But, as we’ll see, introduces some limitations</a:t>
            </a:r>
          </a:p>
        </p:txBody>
      </p:sp>
    </p:spTree>
    <p:extLst>
      <p:ext uri="{BB962C8B-B14F-4D97-AF65-F5344CB8AC3E}">
        <p14:creationId xmlns:p14="http://schemas.microsoft.com/office/powerpoint/2010/main" val="35509342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More RDF Vocabulary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712200" cy="5359400"/>
          </a:xfrm>
        </p:spPr>
        <p:txBody>
          <a:bodyPr/>
          <a:lstStyle/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RDF also can describe triples through </a:t>
            </a:r>
            <a:r>
              <a:rPr lang="en-US" b="1" dirty="0">
                <a:latin typeface="Calibri"/>
                <a:hlinkClick r:id="rId3"/>
              </a:rPr>
              <a:t>reification</a:t>
            </a:r>
            <a:endParaRPr lang="en-US" b="1" dirty="0">
              <a:latin typeface="Calibri"/>
            </a:endParaRPr>
          </a:p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Enabling statements about statements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dirty="0">
              <a:latin typeface="Calibri"/>
            </a:endParaRP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:flipper </a:t>
            </a:r>
            <a:r>
              <a:rPr lang="en-US" dirty="0" err="1">
                <a:latin typeface="Calibri"/>
                <a:ea typeface="ＭＳ Ｐゴシック" charset="0"/>
              </a:rPr>
              <a:t>rdf:type</a:t>
            </a:r>
            <a:r>
              <a:rPr lang="en-US" dirty="0">
                <a:latin typeface="Calibri"/>
                <a:ea typeface="ＭＳ Ｐゴシック" charset="0"/>
              </a:rPr>
              <a:t> :mammal .</a:t>
            </a:r>
            <a:br>
              <a:rPr lang="en-US" dirty="0">
                <a:latin typeface="Calibri"/>
                <a:ea typeface="ＭＳ Ｐゴシック" charset="0"/>
              </a:rPr>
            </a:br>
            <a:endParaRPr lang="en-US" dirty="0">
              <a:latin typeface="Calibri"/>
              <a:ea typeface="ＭＳ Ｐゴシック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17309" y="2435622"/>
            <a:ext cx="34266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non-literals have to be URIs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RDF uses prefixes for readability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We can specify what a null prefix means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we don’t it means “in this file”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hlinkClick r:id="rId4"/>
              </a:rPr>
              <a:t>https://prefix.cc/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is one service for finding  standard prefixes</a:t>
            </a:r>
          </a:p>
        </p:txBody>
      </p:sp>
    </p:spTree>
    <p:extLst>
      <p:ext uri="{BB962C8B-B14F-4D97-AF65-F5344CB8AC3E}">
        <p14:creationId xmlns:p14="http://schemas.microsoft.com/office/powerpoint/2010/main" val="30511664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More RDF Vocabulary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712200" cy="5359400"/>
          </a:xfrm>
        </p:spPr>
        <p:txBody>
          <a:bodyPr/>
          <a:lstStyle/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RDF also can describe triples through </a:t>
            </a:r>
            <a:r>
              <a:rPr lang="en-US" b="1" dirty="0">
                <a:latin typeface="Calibri"/>
                <a:hlinkClick r:id="rId3"/>
              </a:rPr>
              <a:t>reification</a:t>
            </a:r>
            <a:endParaRPr lang="en-US" b="1" dirty="0">
              <a:latin typeface="Calibri"/>
            </a:endParaRPr>
          </a:p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Enabling statements about statements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dirty="0">
              <a:latin typeface="Calibri"/>
            </a:endParaRP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:flipper </a:t>
            </a:r>
            <a:r>
              <a:rPr lang="en-US" dirty="0" err="1">
                <a:latin typeface="Calibri"/>
                <a:ea typeface="ＭＳ Ｐゴシック" charset="0"/>
              </a:rPr>
              <a:t>rdf:type</a:t>
            </a:r>
            <a:r>
              <a:rPr lang="en-US" dirty="0">
                <a:latin typeface="Calibri"/>
                <a:ea typeface="ＭＳ Ｐゴシック" charset="0"/>
              </a:rPr>
              <a:t> :mammal .</a:t>
            </a:r>
            <a:br>
              <a:rPr lang="en-US" dirty="0">
                <a:latin typeface="Calibri"/>
                <a:ea typeface="ＭＳ Ｐゴシック" charset="0"/>
              </a:rPr>
            </a:br>
            <a:r>
              <a:rPr lang="en-US" dirty="0">
                <a:latin typeface="Calibri"/>
                <a:ea typeface="ＭＳ Ｐゴシック" charset="0"/>
              </a:rPr>
              <a:t>_:s1 </a:t>
            </a:r>
            <a:r>
              <a:rPr lang="en-US" dirty="0" err="1">
                <a:latin typeface="Calibri"/>
                <a:ea typeface="ＭＳ Ｐゴシック" charset="0"/>
              </a:rPr>
              <a:t>rdf:type</a:t>
            </a:r>
            <a:r>
              <a:rPr lang="en-US" dirty="0">
                <a:latin typeface="Calibri"/>
                <a:ea typeface="ＭＳ Ｐゴシック" charset="0"/>
              </a:rPr>
              <a:t> </a:t>
            </a:r>
            <a:r>
              <a:rPr lang="en-US" dirty="0" err="1">
                <a:latin typeface="Calibri"/>
                <a:ea typeface="ＭＳ Ｐゴシック" charset="0"/>
              </a:rPr>
              <a:t>rdf:Statement</a:t>
            </a:r>
            <a:r>
              <a:rPr lang="en-US" dirty="0">
                <a:latin typeface="Calibri"/>
                <a:ea typeface="ＭＳ Ｐゴシック" charset="0"/>
              </a:rPr>
              <a:t> 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_:s1 </a:t>
            </a:r>
            <a:r>
              <a:rPr lang="en-US" dirty="0" err="1">
                <a:latin typeface="Calibri"/>
                <a:ea typeface="ＭＳ Ｐゴシック" charset="0"/>
              </a:rPr>
              <a:t>rdf:subject</a:t>
            </a:r>
            <a:r>
              <a:rPr lang="en-US" dirty="0">
                <a:latin typeface="Calibri"/>
                <a:ea typeface="ＭＳ Ｐゴシック" charset="0"/>
              </a:rPr>
              <a:t> :flipper .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_:s1 </a:t>
            </a:r>
            <a:r>
              <a:rPr lang="en-US" dirty="0" err="1">
                <a:latin typeface="Calibri"/>
                <a:ea typeface="ＭＳ Ｐゴシック" charset="0"/>
              </a:rPr>
              <a:t>rdf:predicate</a:t>
            </a:r>
            <a:r>
              <a:rPr lang="en-US" dirty="0">
                <a:latin typeface="Calibri"/>
                <a:ea typeface="ＭＳ Ｐゴシック" charset="0"/>
              </a:rPr>
              <a:t> :type 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_:s1 </a:t>
            </a:r>
            <a:r>
              <a:rPr lang="en-US" dirty="0" err="1">
                <a:latin typeface="Calibri"/>
                <a:ea typeface="ＭＳ Ｐゴシック" charset="0"/>
              </a:rPr>
              <a:t>rdf:object</a:t>
            </a:r>
            <a:r>
              <a:rPr lang="en-US" dirty="0">
                <a:latin typeface="Calibri"/>
                <a:ea typeface="ＭＳ Ｐゴシック" charset="0"/>
              </a:rPr>
              <a:t> :mammal 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_:s1 :probability 0.9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42991" y="2846439"/>
            <a:ext cx="297400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underscore prefix is special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introduces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blank node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We’ll talk about this in more detail later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now, think of it as introducing “a new, nameless thing”</a:t>
            </a:r>
          </a:p>
        </p:txBody>
      </p:sp>
    </p:spTree>
    <p:extLst>
      <p:ext uri="{BB962C8B-B14F-4D97-AF65-F5344CB8AC3E}">
        <p14:creationId xmlns:p14="http://schemas.microsoft.com/office/powerpoint/2010/main" val="492978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Common KR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17637"/>
            <a:ext cx="8388417" cy="5346783"/>
          </a:xfrm>
        </p:spPr>
        <p:txBody>
          <a:bodyPr>
            <a:normAutofit/>
          </a:bodyPr>
          <a:lstStyle/>
          <a:p>
            <a:r>
              <a:rPr lang="en-US" sz="2800" dirty="0">
                <a:hlinkClick r:id="rId2"/>
              </a:rPr>
              <a:t>Knowledge representation and reasoning </a:t>
            </a:r>
            <a:r>
              <a:rPr lang="en-US" sz="2800" dirty="0"/>
              <a:t>(KR&amp;R) has always been an important part of AI &amp; other disciplines</a:t>
            </a:r>
          </a:p>
          <a:p>
            <a:r>
              <a:rPr lang="en-US" sz="2800" dirty="0"/>
              <a:t>Many approaches have been developed, implemented and evolved since the 1960s</a:t>
            </a:r>
          </a:p>
          <a:p>
            <a:r>
              <a:rPr lang="en-US" sz="2800" dirty="0"/>
              <a:t>Most were one-offs, used only by their developers</a:t>
            </a:r>
          </a:p>
          <a:p>
            <a:r>
              <a:rPr lang="en-US" sz="2800" dirty="0"/>
              <a:t>Starting in the 1990s, there was an interest in developing a common KR language to support knowledge reuse and distributed KB systems</a:t>
            </a:r>
          </a:p>
          <a:p>
            <a:r>
              <a:rPr lang="en-US" sz="2800" dirty="0"/>
              <a:t>The Semantic Web languages (e.g., OWL) are a current generation of this idea</a:t>
            </a:r>
          </a:p>
          <a:p>
            <a:pPr lvl="1"/>
            <a:r>
              <a:rPr lang="en-US" sz="2400" dirty="0"/>
              <a:t>There are currently no other widely used KR languages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378037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More RDF Vocabulary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712200" cy="5359400"/>
          </a:xfrm>
        </p:spPr>
        <p:txBody>
          <a:bodyPr/>
          <a:lstStyle/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RDF also can describe triples through </a:t>
            </a:r>
            <a:r>
              <a:rPr lang="en-US" b="1" dirty="0">
                <a:latin typeface="Calibri"/>
                <a:hlinkClick r:id="rId3"/>
              </a:rPr>
              <a:t>reification</a:t>
            </a:r>
            <a:endParaRPr lang="en-US" b="1" dirty="0">
              <a:latin typeface="Calibri"/>
            </a:endParaRPr>
          </a:p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Enabling statements about statements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dirty="0">
              <a:latin typeface="Calibri"/>
            </a:endParaRPr>
          </a:p>
          <a:p>
            <a:pPr marL="520700" lvl="1" indent="0">
              <a:lnSpc>
                <a:spcPct val="90000"/>
              </a:lnSpc>
              <a:buNone/>
            </a:pPr>
            <a:r>
              <a:rPr lang="en-US" dirty="0">
                <a:ea typeface="ＭＳ Ｐゴシック" charset="0"/>
              </a:rPr>
              <a:t>:flipper </a:t>
            </a:r>
            <a:r>
              <a:rPr lang="en-US" dirty="0" err="1">
                <a:ea typeface="ＭＳ Ｐゴシック" charset="0"/>
              </a:rPr>
              <a:t>rdf:type</a:t>
            </a:r>
            <a:r>
              <a:rPr lang="en-US" dirty="0">
                <a:ea typeface="ＭＳ Ｐゴシック" charset="0"/>
              </a:rPr>
              <a:t> :mammal . </a:t>
            </a:r>
          </a:p>
          <a:p>
            <a:pPr marL="520700" lvl="1" indent="0">
              <a:lnSpc>
                <a:spcPct val="90000"/>
              </a:lnSpc>
              <a:buNone/>
            </a:pPr>
            <a:r>
              <a:rPr lang="en-US" dirty="0">
                <a:ea typeface="ＭＳ Ｐゴシック" charset="0"/>
              </a:rPr>
              <a:t>_:</a:t>
            </a:r>
            <a:r>
              <a:rPr lang="en-US" dirty="0">
                <a:latin typeface="Calibri"/>
                <a:ea typeface="ＭＳ Ｐゴシック" charset="0"/>
              </a:rPr>
              <a:t>s1 a </a:t>
            </a:r>
            <a:r>
              <a:rPr lang="en-US" dirty="0" err="1">
                <a:latin typeface="Calibri"/>
                <a:ea typeface="ＭＳ Ｐゴシック" charset="0"/>
              </a:rPr>
              <a:t>rdf:Statement</a:t>
            </a:r>
            <a:r>
              <a:rPr lang="en-US" dirty="0">
                <a:latin typeface="Calibri"/>
                <a:ea typeface="ＭＳ Ｐゴシック" charset="0"/>
              </a:rPr>
              <a:t>;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         </a:t>
            </a:r>
            <a:r>
              <a:rPr lang="en-US" dirty="0" err="1">
                <a:latin typeface="Calibri"/>
                <a:ea typeface="ＭＳ Ｐゴシック" charset="0"/>
              </a:rPr>
              <a:t>rdf:subject</a:t>
            </a:r>
            <a:r>
              <a:rPr lang="en-US" dirty="0">
                <a:latin typeface="Calibri"/>
                <a:ea typeface="ＭＳ Ｐゴシック" charset="0"/>
              </a:rPr>
              <a:t> :flipper;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         </a:t>
            </a:r>
            <a:r>
              <a:rPr lang="en-US" dirty="0" err="1">
                <a:latin typeface="Calibri"/>
                <a:ea typeface="ＭＳ Ｐゴシック" charset="0"/>
              </a:rPr>
              <a:t>rdf:predicate</a:t>
            </a:r>
            <a:r>
              <a:rPr lang="en-US" dirty="0">
                <a:latin typeface="Calibri"/>
                <a:ea typeface="ＭＳ Ｐゴシック" charset="0"/>
              </a:rPr>
              <a:t> :type;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         </a:t>
            </a:r>
            <a:r>
              <a:rPr lang="en-US" dirty="0" err="1">
                <a:latin typeface="Calibri"/>
                <a:ea typeface="ＭＳ Ｐゴシック" charset="0"/>
              </a:rPr>
              <a:t>rdf:object</a:t>
            </a:r>
            <a:r>
              <a:rPr lang="en-US" dirty="0">
                <a:latin typeface="Calibri"/>
                <a:ea typeface="ＭＳ Ｐゴシック" charset="0"/>
              </a:rPr>
              <a:t> :mammal;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         :probability 0.9 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595DC8-27B1-B74A-A01E-6C7882120067}"/>
              </a:ext>
            </a:extLst>
          </p:cNvPr>
          <p:cNvSpPr txBox="1"/>
          <p:nvPr/>
        </p:nvSpPr>
        <p:spPr>
          <a:xfrm>
            <a:off x="6042991" y="2846439"/>
            <a:ext cx="29740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Lookup the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rdf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namespace via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hlinkClick r:id="rId4"/>
              </a:rPr>
              <a:t>https://prefix.cc/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Visit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hlinkClick r:id="rId5"/>
              </a:rPr>
              <a:t>it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 the web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You’ll see it defines 18 terms that have special meaning in RDF </a:t>
            </a:r>
          </a:p>
        </p:txBody>
      </p:sp>
    </p:spTree>
    <p:extLst>
      <p:ext uri="{BB962C8B-B14F-4D97-AF65-F5344CB8AC3E}">
        <p14:creationId xmlns:p14="http://schemas.microsoft.com/office/powerpoint/2010/main" val="4162634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More RDF Vocabulary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712200" cy="5359400"/>
          </a:xfrm>
        </p:spPr>
        <p:txBody>
          <a:bodyPr/>
          <a:lstStyle/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RDF ABILITY TO describe triples through </a:t>
            </a:r>
            <a:r>
              <a:rPr lang="en-US" b="1" dirty="0">
                <a:latin typeface="Calibri"/>
                <a:hlinkClick r:id="rId3"/>
              </a:rPr>
              <a:t>reification</a:t>
            </a:r>
            <a:r>
              <a:rPr lang="en-US" b="1" dirty="0">
                <a:latin typeface="Calibri"/>
              </a:rPr>
              <a:t> </a:t>
            </a:r>
            <a:r>
              <a:rPr lang="en-US" dirty="0">
                <a:latin typeface="Calibri"/>
              </a:rPr>
              <a:t>enables statements about statements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dirty="0">
              <a:latin typeface="Calibri"/>
            </a:endParaRP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:john </a:t>
            </a:r>
            <a:r>
              <a:rPr lang="en-US" dirty="0" err="1">
                <a:latin typeface="Calibri"/>
                <a:ea typeface="ＭＳ Ｐゴシック" charset="0"/>
              </a:rPr>
              <a:t>bdi:believes</a:t>
            </a:r>
            <a:r>
              <a:rPr lang="en-US" dirty="0">
                <a:latin typeface="Calibri"/>
                <a:ea typeface="ＭＳ Ｐゴシック" charset="0"/>
              </a:rPr>
              <a:t> _:s.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 </a:t>
            </a:r>
            <a:r>
              <a:rPr lang="en-US" dirty="0" err="1">
                <a:latin typeface="Calibri"/>
                <a:ea typeface="ＭＳ Ｐゴシック" charset="0"/>
              </a:rPr>
              <a:t>rdf:type</a:t>
            </a:r>
            <a:r>
              <a:rPr lang="en-US" dirty="0">
                <a:latin typeface="Calibri"/>
                <a:ea typeface="ＭＳ Ｐゴシック" charset="0"/>
              </a:rPr>
              <a:t> </a:t>
            </a:r>
            <a:r>
              <a:rPr lang="en-US" dirty="0" err="1">
                <a:latin typeface="Calibri"/>
                <a:ea typeface="ＭＳ Ｐゴシック" charset="0"/>
              </a:rPr>
              <a:t>rdf:Statement</a:t>
            </a:r>
            <a:r>
              <a:rPr lang="en-US" dirty="0">
                <a:latin typeface="Calibri"/>
                <a:ea typeface="ＭＳ Ｐゴシック" charset="0"/>
              </a:rPr>
              <a:t>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 </a:t>
            </a:r>
            <a:r>
              <a:rPr lang="en-US" dirty="0" err="1">
                <a:latin typeface="Calibri"/>
                <a:ea typeface="ＭＳ Ｐゴシック" charset="0"/>
              </a:rPr>
              <a:t>rdf:subject</a:t>
            </a:r>
            <a:r>
              <a:rPr lang="en-US" dirty="0">
                <a:latin typeface="Calibri"/>
                <a:ea typeface="ＭＳ Ｐゴシック" charset="0"/>
              </a:rPr>
              <a:t> &lt;http://</a:t>
            </a:r>
            <a:r>
              <a:rPr lang="en-US" dirty="0" err="1">
                <a:latin typeface="Calibri"/>
                <a:ea typeface="ＭＳ Ｐゴシック" charset="0"/>
              </a:rPr>
              <a:t>ex.com</a:t>
            </a:r>
            <a:r>
              <a:rPr lang="en-US" dirty="0">
                <a:latin typeface="Calibri"/>
                <a:ea typeface="ＭＳ Ｐゴシック" charset="0"/>
              </a:rPr>
              <a:t>/catalog/</a:t>
            </a:r>
            <a:r>
              <a:rPr lang="en-US" dirty="0" err="1">
                <a:latin typeface="Calibri"/>
                <a:ea typeface="ＭＳ Ｐゴシック" charset="0"/>
              </a:rPr>
              <a:t>widgetX</a:t>
            </a:r>
            <a:r>
              <a:rPr lang="en-US" dirty="0">
                <a:latin typeface="Calibri"/>
                <a:ea typeface="ＭＳ Ｐゴシック" charset="0"/>
              </a:rPr>
              <a:t>&gt;.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 </a:t>
            </a:r>
            <a:r>
              <a:rPr lang="en-US" dirty="0" err="1">
                <a:latin typeface="Calibri"/>
                <a:ea typeface="ＭＳ Ｐゴシック" charset="0"/>
              </a:rPr>
              <a:t>rdf:predicate</a:t>
            </a:r>
            <a:r>
              <a:rPr lang="en-US" dirty="0">
                <a:latin typeface="Calibri"/>
                <a:ea typeface="ＭＳ Ｐゴシック" charset="0"/>
              </a:rPr>
              <a:t> </a:t>
            </a:r>
            <a:r>
              <a:rPr lang="en-US" dirty="0" err="1">
                <a:latin typeface="Calibri"/>
                <a:ea typeface="ＭＳ Ｐゴシック" charset="0"/>
              </a:rPr>
              <a:t>cat:salePrice</a:t>
            </a:r>
            <a:r>
              <a:rPr lang="en-US" dirty="0">
                <a:latin typeface="Calibri"/>
                <a:ea typeface="ＭＳ Ｐゴシック" charset="0"/>
              </a:rPr>
              <a:t> 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 </a:t>
            </a:r>
            <a:r>
              <a:rPr lang="en-US" dirty="0" err="1">
                <a:latin typeface="Calibri"/>
                <a:ea typeface="ＭＳ Ｐゴシック" charset="0"/>
              </a:rPr>
              <a:t>rdf:object</a:t>
            </a:r>
            <a:r>
              <a:rPr lang="en-US" dirty="0">
                <a:latin typeface="Calibri"/>
                <a:ea typeface="ＭＳ Ｐゴシック" charset="0"/>
              </a:rPr>
              <a:t> "19.95" . </a:t>
            </a:r>
          </a:p>
        </p:txBody>
      </p:sp>
    </p:spTree>
    <p:extLst>
      <p:ext uri="{BB962C8B-B14F-4D97-AF65-F5344CB8AC3E}">
        <p14:creationId xmlns:p14="http://schemas.microsoft.com/office/powerpoint/2010/main" val="23566895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/>
          <p:cNvSpPr>
            <a:spLocks noGrp="1" noChangeArrowheads="1"/>
          </p:cNvSpPr>
          <p:nvPr>
            <p:ph type="title"/>
          </p:nvPr>
        </p:nvSpPr>
        <p:spPr>
          <a:xfrm>
            <a:off x="385763" y="203200"/>
            <a:ext cx="8229600" cy="811213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RDF Schema (RDFS)</a:t>
            </a:r>
          </a:p>
        </p:txBody>
      </p:sp>
      <p:sp>
        <p:nvSpPr>
          <p:cNvPr id="84994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28600" y="1219200"/>
            <a:ext cx="3352800" cy="5257800"/>
          </a:xfrm>
        </p:spPr>
        <p:txBody>
          <a:bodyPr>
            <a:noAutofit/>
          </a:bodyPr>
          <a:lstStyle/>
          <a:p>
            <a:pPr eaLnBrk="1" hangingPunct="1"/>
            <a:r>
              <a:rPr lang="en-US" sz="2400" b="1" dirty="0">
                <a:latin typeface="Calibri"/>
              </a:rPr>
              <a:t>RDF Schema adds taxonomies for</a:t>
            </a:r>
            <a:br>
              <a:rPr lang="en-US" sz="2400" b="1" dirty="0">
                <a:latin typeface="Calibri"/>
              </a:rPr>
            </a:br>
            <a:r>
              <a:rPr lang="en-US" sz="2400" b="1" dirty="0">
                <a:latin typeface="Calibri"/>
              </a:rPr>
              <a:t>classes &amp; properties</a:t>
            </a:r>
          </a:p>
          <a:p>
            <a:pPr lvl="1" eaLnBrk="1" hangingPunct="1"/>
            <a:r>
              <a:rPr lang="en-US" sz="2400" dirty="0" err="1">
                <a:latin typeface="Calibri"/>
                <a:ea typeface="ＭＳ Ｐゴシック" charset="0"/>
              </a:rPr>
              <a:t>subClass</a:t>
            </a:r>
            <a:r>
              <a:rPr lang="en-US" sz="2400" dirty="0">
                <a:latin typeface="Calibri"/>
                <a:ea typeface="ＭＳ Ｐゴシック" charset="0"/>
              </a:rPr>
              <a:t> and </a:t>
            </a:r>
            <a:r>
              <a:rPr lang="en-US" sz="2400" dirty="0" err="1">
                <a:latin typeface="Calibri"/>
                <a:ea typeface="ＭＳ Ｐゴシック" charset="0"/>
              </a:rPr>
              <a:t>subProperty</a:t>
            </a:r>
            <a:endParaRPr lang="en-US" sz="2400" dirty="0">
              <a:latin typeface="Calibri"/>
              <a:ea typeface="ＭＳ Ｐゴシック" charset="0"/>
            </a:endParaRPr>
          </a:p>
          <a:p>
            <a:pPr eaLnBrk="1" hangingPunct="1"/>
            <a:r>
              <a:rPr lang="en-US" sz="2400" b="1" dirty="0">
                <a:latin typeface="Calibri"/>
              </a:rPr>
              <a:t>and some metadata.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domain and range</a:t>
            </a:r>
            <a:br>
              <a:rPr lang="en-US" sz="2400" dirty="0">
                <a:latin typeface="Calibri"/>
                <a:ea typeface="ＭＳ Ｐゴシック" charset="0"/>
              </a:rPr>
            </a:br>
            <a:r>
              <a:rPr lang="en-US" sz="2400" dirty="0">
                <a:latin typeface="Calibri"/>
                <a:ea typeface="ＭＳ Ｐゴシック" charset="0"/>
              </a:rPr>
              <a:t>constraints on properties</a:t>
            </a:r>
          </a:p>
          <a:p>
            <a:pPr eaLnBrk="1" hangingPunct="1"/>
            <a:r>
              <a:rPr lang="en-US" sz="2400" b="1" dirty="0">
                <a:latin typeface="Calibri"/>
              </a:rPr>
              <a:t>Many widely used</a:t>
            </a:r>
            <a:br>
              <a:rPr lang="en-US" sz="2400" b="1" dirty="0">
                <a:latin typeface="Calibri"/>
              </a:rPr>
            </a:br>
            <a:r>
              <a:rPr lang="en-US" sz="2400" b="1" dirty="0">
                <a:latin typeface="Calibri"/>
              </a:rPr>
              <a:t>KG tools can import</a:t>
            </a:r>
            <a:br>
              <a:rPr lang="en-US" sz="2400" b="1" dirty="0">
                <a:latin typeface="Calibri"/>
              </a:rPr>
            </a:br>
            <a:r>
              <a:rPr lang="en-US" sz="2400" b="1" dirty="0">
                <a:latin typeface="Calibri"/>
              </a:rPr>
              <a:t>and export in RDFS</a:t>
            </a:r>
          </a:p>
        </p:txBody>
      </p:sp>
      <p:pic>
        <p:nvPicPr>
          <p:cNvPr id="84995" name="Picture 4" descr="protege_screenshot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505200" y="1143000"/>
            <a:ext cx="5486400" cy="3902075"/>
          </a:xfrm>
          <a:noFill/>
        </p:spPr>
      </p:pic>
      <p:sp>
        <p:nvSpPr>
          <p:cNvPr id="84996" name="Text Box 5"/>
          <p:cNvSpPr txBox="1">
            <a:spLocks noChangeArrowheads="1"/>
          </p:cNvSpPr>
          <p:nvPr/>
        </p:nvSpPr>
        <p:spPr bwMode="auto">
          <a:xfrm>
            <a:off x="3657600" y="5181600"/>
            <a:ext cx="53340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25425" indent="-2254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b="1" dirty="0">
                <a:solidFill>
                  <a:srgbClr val="000000"/>
                </a:solidFill>
                <a:latin typeface="Calibri"/>
              </a:rPr>
              <a:t>Stanford </a:t>
            </a:r>
            <a:r>
              <a:rPr lang="en-US" sz="2000" b="1" dirty="0">
                <a:solidFill>
                  <a:srgbClr val="000000"/>
                </a:solidFill>
                <a:latin typeface="Calibri"/>
                <a:hlinkClick r:id="rId4"/>
              </a:rPr>
              <a:t>Protégé</a:t>
            </a:r>
            <a:r>
              <a:rPr lang="en-US" sz="2000" b="1" dirty="0">
                <a:solidFill>
                  <a:srgbClr val="000000"/>
                </a:solidFill>
                <a:latin typeface="Calibri"/>
              </a:rPr>
              <a:t> KB editor</a:t>
            </a:r>
          </a:p>
          <a:p>
            <a:pPr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</a:rPr>
              <a:t>Java, open sourced</a:t>
            </a:r>
          </a:p>
          <a:p>
            <a:pPr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</a:rPr>
              <a:t>extensible, lots of plug-ins</a:t>
            </a:r>
          </a:p>
          <a:p>
            <a:pPr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</a:rPr>
              <a:t>provides reasoning &amp; server capabilities</a:t>
            </a:r>
          </a:p>
        </p:txBody>
      </p:sp>
    </p:spTree>
    <p:extLst>
      <p:ext uri="{BB962C8B-B14F-4D97-AF65-F5344CB8AC3E}">
        <p14:creationId xmlns:p14="http://schemas.microsoft.com/office/powerpoint/2010/main" val="2462493262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2"/>
          <p:cNvSpPr>
            <a:spLocks noGrp="1" noChangeArrowheads="1"/>
          </p:cNvSpPr>
          <p:nvPr>
            <p:ph type="title"/>
          </p:nvPr>
        </p:nvSpPr>
        <p:spPr>
          <a:xfrm>
            <a:off x="419100" y="228600"/>
            <a:ext cx="8267700" cy="609600"/>
          </a:xfrm>
        </p:spPr>
        <p:txBody>
          <a:bodyPr/>
          <a:lstStyle/>
          <a:p>
            <a:pPr eaLnBrk="1" hangingPunct="1"/>
            <a:r>
              <a:rPr lang="en-US" sz="3200" dirty="0">
                <a:latin typeface="Calibri"/>
              </a:rPr>
              <a:t>RDFS Vocabulary</a:t>
            </a:r>
          </a:p>
        </p:txBody>
      </p:sp>
      <p:sp>
        <p:nvSpPr>
          <p:cNvPr id="870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2179638"/>
            <a:ext cx="3657600" cy="4186237"/>
          </a:xfrm>
        </p:spPr>
        <p:txBody>
          <a:bodyPr>
            <a:normAutofit/>
          </a:bodyPr>
          <a:lstStyle/>
          <a:p>
            <a:pPr marL="231775" indent="-231775" eaLnBrk="1" hangingPunct="1">
              <a:lnSpc>
                <a:spcPct val="80000"/>
              </a:lnSpc>
            </a:pPr>
            <a:r>
              <a:rPr lang="en-US" sz="2400" dirty="0">
                <a:latin typeface="Calibri"/>
              </a:rPr>
              <a:t>Terms for classes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3"/>
              </a:rPr>
              <a:t>rdfs:Class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4"/>
              </a:rPr>
              <a:t>rdfs:subClassOf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231775" indent="-231775" eaLnBrk="1" hangingPunct="1">
              <a:lnSpc>
                <a:spcPct val="80000"/>
              </a:lnSpc>
            </a:pPr>
            <a:r>
              <a:rPr lang="en-US" sz="2400" dirty="0">
                <a:latin typeface="Calibri"/>
              </a:rPr>
              <a:t>Terms for properties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5"/>
              </a:rPr>
              <a:t>rdfs:domain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6"/>
              </a:rPr>
              <a:t>rdfs:range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7"/>
              </a:rPr>
              <a:t>rdfs:subPropertyOf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231775" indent="-231775" eaLnBrk="1" hangingPunct="1">
              <a:lnSpc>
                <a:spcPct val="80000"/>
              </a:lnSpc>
            </a:pPr>
            <a:r>
              <a:rPr lang="en-US" sz="2400" dirty="0">
                <a:latin typeface="Calibri"/>
              </a:rPr>
              <a:t>Special classes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8"/>
              </a:rPr>
              <a:t>rdfs:Resource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9"/>
              </a:rPr>
              <a:t>rdfs:Literal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10"/>
              </a:rPr>
              <a:t>rdfs:Datatype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</p:txBody>
      </p: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4876800" y="2171700"/>
            <a:ext cx="3987800" cy="474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31775" indent="-231775">
              <a:spcBef>
                <a:spcPct val="20000"/>
              </a:spcBef>
              <a:buFontTx/>
              <a:buChar char="•"/>
            </a:pPr>
            <a:r>
              <a:rPr lang="en-US" sz="2400" dirty="0">
                <a:latin typeface="Calibri"/>
              </a:rPr>
              <a:t>Terms for collections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1"/>
              </a:rPr>
              <a:t>rdfs:member</a:t>
            </a:r>
            <a:r>
              <a:rPr lang="en-US" sz="2400" dirty="0">
                <a:latin typeface="Calibri"/>
              </a:rPr>
              <a:t>  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2"/>
              </a:rPr>
              <a:t>rdfs:Container</a:t>
            </a:r>
            <a:r>
              <a:rPr lang="en-US" sz="2400" dirty="0">
                <a:latin typeface="Calibri"/>
              </a:rPr>
              <a:t>  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3"/>
              </a:rPr>
              <a:t>rdfs:ContainerMem-bershipProperty</a:t>
            </a:r>
            <a:r>
              <a:rPr lang="en-US" sz="2400" dirty="0">
                <a:latin typeface="Calibri"/>
              </a:rPr>
              <a:t>  </a:t>
            </a:r>
          </a:p>
          <a:p>
            <a:pPr marL="231775" indent="-231775">
              <a:spcBef>
                <a:spcPct val="20000"/>
              </a:spcBef>
              <a:buFontTx/>
              <a:buChar char="•"/>
            </a:pPr>
            <a:r>
              <a:rPr lang="en-US" sz="2400" dirty="0">
                <a:latin typeface="Calibri"/>
              </a:rPr>
              <a:t>Special properties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4"/>
              </a:rPr>
              <a:t>rdfs:comment</a:t>
            </a:r>
            <a:r>
              <a:rPr lang="en-US" sz="2400" dirty="0">
                <a:latin typeface="Calibri"/>
              </a:rPr>
              <a:t>  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5"/>
              </a:rPr>
              <a:t>rdfs:seeAlso</a:t>
            </a:r>
            <a:r>
              <a:rPr lang="en-US" sz="2400" dirty="0">
                <a:latin typeface="Calibri"/>
              </a:rPr>
              <a:t>  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6"/>
              </a:rPr>
              <a:t>rdfs:isDefinedBy</a:t>
            </a:r>
            <a:r>
              <a:rPr lang="en-US" sz="2400" dirty="0">
                <a:latin typeface="Calibri"/>
              </a:rPr>
              <a:t>  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7"/>
              </a:rPr>
              <a:t>rdfs:label</a:t>
            </a:r>
            <a:endParaRPr lang="en-US" sz="2400" dirty="0">
              <a:latin typeface="Calibri"/>
            </a:endParaRPr>
          </a:p>
        </p:txBody>
      </p:sp>
      <p:sp>
        <p:nvSpPr>
          <p:cNvPr id="87044" name="Text Box 5"/>
          <p:cNvSpPr txBox="1">
            <a:spLocks noChangeArrowheads="1"/>
          </p:cNvSpPr>
          <p:nvPr/>
        </p:nvSpPr>
        <p:spPr bwMode="auto">
          <a:xfrm>
            <a:off x="739775" y="1143000"/>
            <a:ext cx="7794625" cy="6955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65000"/>
              <a:buFont typeface="Wingdings" charset="0"/>
              <a:buNone/>
            </a:pPr>
            <a:r>
              <a:rPr lang="en-US" dirty="0">
                <a:solidFill>
                  <a:srgbClr val="000000"/>
                </a:solidFill>
                <a:latin typeface="Calibri"/>
              </a:rPr>
              <a:t>RDFS introduces the following terms and gives each a meaning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w.r.t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 the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data model</a:t>
            </a:r>
          </a:p>
        </p:txBody>
      </p:sp>
    </p:spTree>
    <p:extLst>
      <p:ext uri="{BB962C8B-B14F-4D97-AF65-F5344CB8AC3E}">
        <p14:creationId xmlns:p14="http://schemas.microsoft.com/office/powerpoint/2010/main" val="9074597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9"/>
          <p:cNvSpPr>
            <a:spLocks noGrp="1" noChangeArrowheads="1"/>
          </p:cNvSpPr>
          <p:nvPr>
            <p:ph type="title"/>
          </p:nvPr>
        </p:nvSpPr>
        <p:spPr>
          <a:xfrm>
            <a:off x="385763" y="203200"/>
            <a:ext cx="8229600" cy="858838"/>
          </a:xfrm>
          <a:noFill/>
        </p:spPr>
        <p:txBody>
          <a:bodyPr lIns="92075" tIns="46038" rIns="92075" bIns="46038" anchor="b"/>
          <a:lstStyle/>
          <a:p>
            <a:pPr eaLnBrk="1" hangingPunct="1"/>
            <a:r>
              <a:rPr lang="en-US" dirty="0">
                <a:latin typeface="Calibri"/>
              </a:rPr>
              <a:t>RDF and RDF Schema</a:t>
            </a:r>
          </a:p>
        </p:txBody>
      </p:sp>
      <p:sp>
        <p:nvSpPr>
          <p:cNvPr id="89090" name="Rectangle 16"/>
          <p:cNvSpPr>
            <a:spLocks noChangeArrowheads="1"/>
          </p:cNvSpPr>
          <p:nvPr/>
        </p:nvSpPr>
        <p:spPr bwMode="auto">
          <a:xfrm>
            <a:off x="4791727" y="4793326"/>
            <a:ext cx="4242079" cy="585418"/>
          </a:xfrm>
          <a:prstGeom prst="rect">
            <a:avLst/>
          </a:prstGeom>
          <a:solidFill>
            <a:srgbClr val="DDEE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075" tIns="46038" rIns="92075" bIns="46038">
            <a:spAutoFit/>
          </a:bodyPr>
          <a:lstStyle/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_:john </a:t>
            </a:r>
            <a:r>
              <a:rPr lang="en-US" sz="1600" dirty="0" err="1">
                <a:solidFill>
                  <a:srgbClr val="000000"/>
                </a:solidFill>
              </a:rPr>
              <a:t>rdf:type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u:Chair</a:t>
            </a:r>
            <a:r>
              <a:rPr lang="en-US" sz="1600" dirty="0">
                <a:solidFill>
                  <a:srgbClr val="000000"/>
                </a:solidFill>
              </a:rPr>
              <a:t>;</a:t>
            </a:r>
          </a:p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  </a:t>
            </a:r>
            <a:r>
              <a:rPr lang="en-US" sz="1600" dirty="0" err="1">
                <a:solidFill>
                  <a:srgbClr val="000000"/>
                </a:solidFill>
              </a:rPr>
              <a:t>g:name</a:t>
            </a:r>
            <a:r>
              <a:rPr lang="en-US" sz="1600" dirty="0">
                <a:solidFill>
                  <a:srgbClr val="000000"/>
                </a:solidFill>
              </a:rPr>
              <a:t> "John Smith" .</a:t>
            </a:r>
          </a:p>
        </p:txBody>
      </p:sp>
      <p:sp>
        <p:nvSpPr>
          <p:cNvPr id="89091" name="Rectangle 31"/>
          <p:cNvSpPr>
            <a:spLocks noChangeArrowheads="1"/>
          </p:cNvSpPr>
          <p:nvPr/>
        </p:nvSpPr>
        <p:spPr bwMode="auto">
          <a:xfrm>
            <a:off x="4763249" y="1425455"/>
            <a:ext cx="4270557" cy="2801409"/>
          </a:xfrm>
          <a:prstGeom prst="rect">
            <a:avLst/>
          </a:prstGeom>
          <a:solidFill>
            <a:srgbClr val="FFC5B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075" tIns="46038" rIns="92075" bIns="46038">
            <a:spAutoFit/>
          </a:bodyPr>
          <a:lstStyle/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@prefix </a:t>
            </a:r>
            <a:r>
              <a:rPr lang="en-US" sz="1600" dirty="0" err="1">
                <a:solidFill>
                  <a:srgbClr val="000000"/>
                </a:solidFill>
              </a:rPr>
              <a:t>rdf</a:t>
            </a:r>
            <a:r>
              <a:rPr lang="en-US" sz="1600" dirty="0">
                <a:solidFill>
                  <a:srgbClr val="000000"/>
                </a:solidFill>
              </a:rPr>
              <a:t>:   http://www.w3.org/1999/02/22-rdf-syntax-ns# .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@prefix </a:t>
            </a:r>
            <a:r>
              <a:rPr lang="en-US" sz="1600" dirty="0" err="1">
                <a:solidFill>
                  <a:srgbClr val="000000"/>
                </a:solidFill>
              </a:rPr>
              <a:t>rdfs</a:t>
            </a:r>
            <a:r>
              <a:rPr lang="en-US" sz="1600" dirty="0">
                <a:solidFill>
                  <a:srgbClr val="000000"/>
                </a:solidFill>
              </a:rPr>
              <a:t>:   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  </a:t>
            </a:r>
            <a:r>
              <a:rPr lang="en-US" sz="1600" dirty="0">
                <a:solidFill>
                  <a:srgbClr val="000000"/>
                </a:solidFill>
                <a:hlinkClick r:id="rId3"/>
              </a:rPr>
              <a:t>http://www.w3.org/2000/01/rdf-schema#</a:t>
            </a:r>
            <a:r>
              <a:rPr lang="en-US" sz="1600" dirty="0">
                <a:solidFill>
                  <a:srgbClr val="000000"/>
                </a:solidFill>
              </a:rPr>
              <a:t> .</a:t>
            </a:r>
          </a:p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@prefix g: http://</a:t>
            </a:r>
            <a:r>
              <a:rPr lang="en-US" sz="1600" dirty="0" err="1">
                <a:solidFill>
                  <a:srgbClr val="000000"/>
                </a:solidFill>
              </a:rPr>
              <a:t>schema.org</a:t>
            </a:r>
            <a:r>
              <a:rPr lang="en-US" sz="1600" dirty="0">
                <a:solidFill>
                  <a:srgbClr val="000000"/>
                </a:solidFill>
              </a:rPr>
              <a:t>/gen .</a:t>
            </a:r>
          </a:p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@prefix u: http://</a:t>
            </a:r>
            <a:r>
              <a:rPr lang="en-US" sz="1600" dirty="0" err="1">
                <a:solidFill>
                  <a:srgbClr val="000000"/>
                </a:solidFill>
              </a:rPr>
              <a:t>schema.org</a:t>
            </a:r>
            <a:r>
              <a:rPr lang="en-US" sz="1600" dirty="0">
                <a:solidFill>
                  <a:srgbClr val="000000"/>
                </a:solidFill>
              </a:rPr>
              <a:t>/univ .</a:t>
            </a:r>
          </a:p>
          <a:p>
            <a:pPr eaLnBrk="0" hangingPunct="0"/>
            <a:endParaRPr lang="en-US" sz="1600" dirty="0">
              <a:solidFill>
                <a:srgbClr val="000000"/>
              </a:solidFill>
            </a:endParaRPr>
          </a:p>
          <a:p>
            <a:pPr eaLnBrk="0" hangingPunct="0"/>
            <a:r>
              <a:rPr lang="en-US" sz="1600" dirty="0" err="1">
                <a:solidFill>
                  <a:srgbClr val="000000"/>
                </a:solidFill>
              </a:rPr>
              <a:t>g:name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rdf:type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rdfs:Property</a:t>
            </a:r>
            <a:r>
              <a:rPr lang="en-US" sz="1600" dirty="0">
                <a:solidFill>
                  <a:srgbClr val="000000"/>
                </a:solidFill>
              </a:rPr>
              <a:t>;</a:t>
            </a:r>
          </a:p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  </a:t>
            </a:r>
            <a:r>
              <a:rPr lang="en-US" sz="1600" dirty="0" err="1">
                <a:solidFill>
                  <a:srgbClr val="000000"/>
                </a:solidFill>
              </a:rPr>
              <a:t>rdfs:domain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g:Person</a:t>
            </a:r>
            <a:r>
              <a:rPr lang="en-US" sz="1600" dirty="0">
                <a:solidFill>
                  <a:srgbClr val="000000"/>
                </a:solidFill>
              </a:rPr>
              <a:t> .</a:t>
            </a:r>
          </a:p>
          <a:p>
            <a:pPr eaLnBrk="0" hangingPunct="0"/>
            <a:endParaRPr lang="en-US" sz="1600" dirty="0">
              <a:solidFill>
                <a:srgbClr val="000000"/>
              </a:solidFill>
            </a:endParaRPr>
          </a:p>
          <a:p>
            <a:pPr eaLnBrk="0" hangingPunct="0"/>
            <a:r>
              <a:rPr lang="en-US" sz="1600" dirty="0" err="1">
                <a:solidFill>
                  <a:srgbClr val="000000"/>
                </a:solidFill>
              </a:rPr>
              <a:t>u:Chair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rdfs:subclassOf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g:Person</a:t>
            </a:r>
            <a:r>
              <a:rPr lang="en-US" sz="1600" dirty="0">
                <a:solidFill>
                  <a:srgbClr val="000000"/>
                </a:solidFill>
              </a:rPr>
              <a:t> .</a:t>
            </a:r>
          </a:p>
        </p:txBody>
      </p:sp>
      <p:grpSp>
        <p:nvGrpSpPr>
          <p:cNvPr id="89092" name="Group 34"/>
          <p:cNvGrpSpPr>
            <a:grpSpLocks/>
          </p:cNvGrpSpPr>
          <p:nvPr/>
        </p:nvGrpSpPr>
        <p:grpSpPr bwMode="auto">
          <a:xfrm>
            <a:off x="169250" y="1143000"/>
            <a:ext cx="4419600" cy="4724400"/>
            <a:chOff x="288" y="864"/>
            <a:chExt cx="2832" cy="3024"/>
          </a:xfrm>
        </p:grpSpPr>
        <p:sp>
          <p:nvSpPr>
            <p:cNvPr id="89093" name="Oval 2"/>
            <p:cNvSpPr>
              <a:spLocks noChangeArrowheads="1"/>
            </p:cNvSpPr>
            <p:nvPr/>
          </p:nvSpPr>
          <p:spPr bwMode="auto">
            <a:xfrm>
              <a:off x="517" y="2788"/>
              <a:ext cx="823" cy="280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4" name="Rectangle 3"/>
            <p:cNvSpPr>
              <a:spLocks noChangeArrowheads="1"/>
            </p:cNvSpPr>
            <p:nvPr/>
          </p:nvSpPr>
          <p:spPr bwMode="auto">
            <a:xfrm>
              <a:off x="1909" y="3409"/>
              <a:ext cx="1048" cy="283"/>
            </a:xfrm>
            <a:prstGeom prst="rect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5" name="Oval 4"/>
            <p:cNvSpPr>
              <a:spLocks noChangeArrowheads="1"/>
            </p:cNvSpPr>
            <p:nvPr/>
          </p:nvSpPr>
          <p:spPr bwMode="auto">
            <a:xfrm>
              <a:off x="661" y="3460"/>
              <a:ext cx="568" cy="232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6" name="Oval 5"/>
            <p:cNvSpPr>
              <a:spLocks noChangeArrowheads="1"/>
            </p:cNvSpPr>
            <p:nvPr/>
          </p:nvSpPr>
          <p:spPr bwMode="auto">
            <a:xfrm>
              <a:off x="1252" y="1972"/>
              <a:ext cx="952" cy="280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7" name="Oval 6"/>
            <p:cNvSpPr>
              <a:spLocks noChangeArrowheads="1"/>
            </p:cNvSpPr>
            <p:nvPr/>
          </p:nvSpPr>
          <p:spPr bwMode="auto">
            <a:xfrm>
              <a:off x="2101" y="2788"/>
              <a:ext cx="727" cy="280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8" name="Oval 7"/>
            <p:cNvSpPr>
              <a:spLocks noChangeArrowheads="1"/>
            </p:cNvSpPr>
            <p:nvPr/>
          </p:nvSpPr>
          <p:spPr bwMode="auto">
            <a:xfrm>
              <a:off x="517" y="1204"/>
              <a:ext cx="904" cy="280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9" name="Oval 8"/>
            <p:cNvSpPr>
              <a:spLocks noChangeArrowheads="1"/>
            </p:cNvSpPr>
            <p:nvPr/>
          </p:nvSpPr>
          <p:spPr bwMode="auto">
            <a:xfrm>
              <a:off x="1813" y="1204"/>
              <a:ext cx="1096" cy="280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00" name="Rectangle 10"/>
            <p:cNvSpPr>
              <a:spLocks noChangeArrowheads="1"/>
            </p:cNvSpPr>
            <p:nvPr/>
          </p:nvSpPr>
          <p:spPr bwMode="auto">
            <a:xfrm>
              <a:off x="647" y="2817"/>
              <a:ext cx="558" cy="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u:Chair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1" name="Rectangle 11"/>
            <p:cNvSpPr>
              <a:spLocks noChangeArrowheads="1"/>
            </p:cNvSpPr>
            <p:nvPr/>
          </p:nvSpPr>
          <p:spPr bwMode="auto">
            <a:xfrm>
              <a:off x="2039" y="3441"/>
              <a:ext cx="781" cy="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>
                  <a:solidFill>
                    <a:srgbClr val="000000"/>
                  </a:solidFill>
                  <a:latin typeface="Calibri"/>
                </a:rPr>
                <a:t>John Smith</a:t>
              </a:r>
            </a:p>
          </p:txBody>
        </p:sp>
        <p:sp>
          <p:nvSpPr>
            <p:cNvPr id="89102" name="Line 12"/>
            <p:cNvSpPr>
              <a:spLocks noChangeShapeType="1"/>
            </p:cNvSpPr>
            <p:nvPr/>
          </p:nvSpPr>
          <p:spPr bwMode="auto">
            <a:xfrm flipV="1">
              <a:off x="960" y="3072"/>
              <a:ext cx="0" cy="384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03" name="Line 13"/>
            <p:cNvSpPr>
              <a:spLocks noChangeShapeType="1"/>
            </p:cNvSpPr>
            <p:nvPr/>
          </p:nvSpPr>
          <p:spPr bwMode="auto">
            <a:xfrm>
              <a:off x="1233" y="3552"/>
              <a:ext cx="624" cy="0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04" name="Rectangle 14"/>
            <p:cNvSpPr>
              <a:spLocks noChangeArrowheads="1"/>
            </p:cNvSpPr>
            <p:nvPr/>
          </p:nvSpPr>
          <p:spPr bwMode="auto">
            <a:xfrm>
              <a:off x="407" y="3153"/>
              <a:ext cx="601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rdf:type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5" name="Rectangle 15"/>
            <p:cNvSpPr>
              <a:spLocks noChangeArrowheads="1"/>
            </p:cNvSpPr>
            <p:nvPr/>
          </p:nvSpPr>
          <p:spPr bwMode="auto">
            <a:xfrm>
              <a:off x="1271" y="3297"/>
              <a:ext cx="569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g:name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6" name="Rectangle 17"/>
            <p:cNvSpPr>
              <a:spLocks noChangeArrowheads="1"/>
            </p:cNvSpPr>
            <p:nvPr/>
          </p:nvSpPr>
          <p:spPr bwMode="auto">
            <a:xfrm>
              <a:off x="1415" y="2001"/>
              <a:ext cx="643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g:Person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7" name="Rectangle 18"/>
            <p:cNvSpPr>
              <a:spLocks noChangeArrowheads="1"/>
            </p:cNvSpPr>
            <p:nvPr/>
          </p:nvSpPr>
          <p:spPr bwMode="auto">
            <a:xfrm>
              <a:off x="2231" y="2817"/>
              <a:ext cx="569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g:name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8" name="Rectangle 19"/>
            <p:cNvSpPr>
              <a:spLocks noChangeArrowheads="1"/>
            </p:cNvSpPr>
            <p:nvPr/>
          </p:nvSpPr>
          <p:spPr bwMode="auto">
            <a:xfrm>
              <a:off x="647" y="1233"/>
              <a:ext cx="704" cy="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rdfs:Class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9" name="Rectangle 20"/>
            <p:cNvSpPr>
              <a:spLocks noChangeArrowheads="1"/>
            </p:cNvSpPr>
            <p:nvPr/>
          </p:nvSpPr>
          <p:spPr bwMode="auto">
            <a:xfrm>
              <a:off x="1943" y="1233"/>
              <a:ext cx="916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rdfs:Property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10" name="Line 21"/>
            <p:cNvSpPr>
              <a:spLocks noChangeShapeType="1"/>
            </p:cNvSpPr>
            <p:nvPr/>
          </p:nvSpPr>
          <p:spPr bwMode="auto">
            <a:xfrm flipV="1">
              <a:off x="864" y="1488"/>
              <a:ext cx="0" cy="1296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1" name="Line 22"/>
            <p:cNvSpPr>
              <a:spLocks noChangeShapeType="1"/>
            </p:cNvSpPr>
            <p:nvPr/>
          </p:nvSpPr>
          <p:spPr bwMode="auto">
            <a:xfrm flipH="1" flipV="1">
              <a:off x="1152" y="1488"/>
              <a:ext cx="321" cy="480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2" name="Line 23"/>
            <p:cNvSpPr>
              <a:spLocks noChangeShapeType="1"/>
            </p:cNvSpPr>
            <p:nvPr/>
          </p:nvSpPr>
          <p:spPr bwMode="auto">
            <a:xfrm flipV="1">
              <a:off x="2496" y="1488"/>
              <a:ext cx="0" cy="1296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3" name="Line 24"/>
            <p:cNvSpPr>
              <a:spLocks noChangeShapeType="1"/>
            </p:cNvSpPr>
            <p:nvPr/>
          </p:nvSpPr>
          <p:spPr bwMode="auto">
            <a:xfrm flipV="1">
              <a:off x="1056" y="2208"/>
              <a:ext cx="240" cy="576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4" name="Line 25"/>
            <p:cNvSpPr>
              <a:spLocks noChangeShapeType="1"/>
            </p:cNvSpPr>
            <p:nvPr/>
          </p:nvSpPr>
          <p:spPr bwMode="auto">
            <a:xfrm flipH="1" flipV="1">
              <a:off x="2112" y="2208"/>
              <a:ext cx="288" cy="576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5" name="Rectangle 26"/>
            <p:cNvSpPr>
              <a:spLocks noChangeArrowheads="1"/>
            </p:cNvSpPr>
            <p:nvPr/>
          </p:nvSpPr>
          <p:spPr bwMode="auto">
            <a:xfrm>
              <a:off x="2471" y="1706"/>
              <a:ext cx="601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rdf:type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16" name="Rectangle 27"/>
            <p:cNvSpPr>
              <a:spLocks noChangeArrowheads="1"/>
            </p:cNvSpPr>
            <p:nvPr/>
          </p:nvSpPr>
          <p:spPr bwMode="auto">
            <a:xfrm>
              <a:off x="1319" y="1569"/>
              <a:ext cx="601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rdf:type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17" name="Rectangle 28"/>
            <p:cNvSpPr>
              <a:spLocks noChangeArrowheads="1"/>
            </p:cNvSpPr>
            <p:nvPr/>
          </p:nvSpPr>
          <p:spPr bwMode="auto">
            <a:xfrm>
              <a:off x="367" y="1952"/>
              <a:ext cx="601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rdf:type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18" name="Rectangle 29"/>
            <p:cNvSpPr>
              <a:spLocks noChangeArrowheads="1"/>
            </p:cNvSpPr>
            <p:nvPr/>
          </p:nvSpPr>
          <p:spPr bwMode="auto">
            <a:xfrm>
              <a:off x="856" y="2502"/>
              <a:ext cx="1030" cy="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rdfs:subclassOf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19" name="Rectangle 30"/>
            <p:cNvSpPr>
              <a:spLocks noChangeArrowheads="1"/>
            </p:cNvSpPr>
            <p:nvPr/>
          </p:nvSpPr>
          <p:spPr bwMode="auto">
            <a:xfrm>
              <a:off x="1643" y="2288"/>
              <a:ext cx="847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rdfs:domain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20" name="Freeform 32"/>
            <p:cNvSpPr>
              <a:spLocks/>
            </p:cNvSpPr>
            <p:nvPr/>
          </p:nvSpPr>
          <p:spPr bwMode="auto">
            <a:xfrm>
              <a:off x="288" y="864"/>
              <a:ext cx="2688" cy="2352"/>
            </a:xfrm>
            <a:custGeom>
              <a:avLst/>
              <a:gdLst>
                <a:gd name="T0" fmla="*/ 96 w 2688"/>
                <a:gd name="T1" fmla="*/ 288 h 2352"/>
                <a:gd name="T2" fmla="*/ 1200 w 2688"/>
                <a:gd name="T3" fmla="*/ 0 h 2352"/>
                <a:gd name="T4" fmla="*/ 1824 w 2688"/>
                <a:gd name="T5" fmla="*/ 48 h 2352"/>
                <a:gd name="T6" fmla="*/ 2304 w 2688"/>
                <a:gd name="T7" fmla="*/ 96 h 2352"/>
                <a:gd name="T8" fmla="*/ 2640 w 2688"/>
                <a:gd name="T9" fmla="*/ 288 h 2352"/>
                <a:gd name="T10" fmla="*/ 2688 w 2688"/>
                <a:gd name="T11" fmla="*/ 528 h 2352"/>
                <a:gd name="T12" fmla="*/ 2688 w 2688"/>
                <a:gd name="T13" fmla="*/ 816 h 2352"/>
                <a:gd name="T14" fmla="*/ 2640 w 2688"/>
                <a:gd name="T15" fmla="*/ 1152 h 2352"/>
                <a:gd name="T16" fmla="*/ 2592 w 2688"/>
                <a:gd name="T17" fmla="*/ 1776 h 2352"/>
                <a:gd name="T18" fmla="*/ 2544 w 2688"/>
                <a:gd name="T19" fmla="*/ 2208 h 2352"/>
                <a:gd name="T20" fmla="*/ 2256 w 2688"/>
                <a:gd name="T21" fmla="*/ 2352 h 2352"/>
                <a:gd name="T22" fmla="*/ 1872 w 2688"/>
                <a:gd name="T23" fmla="*/ 2304 h 2352"/>
                <a:gd name="T24" fmla="*/ 1584 w 2688"/>
                <a:gd name="T25" fmla="*/ 2064 h 2352"/>
                <a:gd name="T26" fmla="*/ 1056 w 2688"/>
                <a:gd name="T27" fmla="*/ 1680 h 2352"/>
                <a:gd name="T28" fmla="*/ 720 w 2688"/>
                <a:gd name="T29" fmla="*/ 1440 h 2352"/>
                <a:gd name="T30" fmla="*/ 432 w 2688"/>
                <a:gd name="T31" fmla="*/ 1200 h 2352"/>
                <a:gd name="T32" fmla="*/ 0 w 2688"/>
                <a:gd name="T33" fmla="*/ 768 h 2352"/>
                <a:gd name="T34" fmla="*/ 0 w 2688"/>
                <a:gd name="T35" fmla="*/ 576 h 2352"/>
                <a:gd name="T36" fmla="*/ 96 w 2688"/>
                <a:gd name="T37" fmla="*/ 288 h 235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688"/>
                <a:gd name="T58" fmla="*/ 0 h 2352"/>
                <a:gd name="T59" fmla="*/ 2688 w 2688"/>
                <a:gd name="T60" fmla="*/ 2352 h 235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688" h="2352">
                  <a:moveTo>
                    <a:pt x="96" y="288"/>
                  </a:moveTo>
                  <a:lnTo>
                    <a:pt x="1200" y="0"/>
                  </a:lnTo>
                  <a:lnTo>
                    <a:pt x="1824" y="48"/>
                  </a:lnTo>
                  <a:lnTo>
                    <a:pt x="2304" y="96"/>
                  </a:lnTo>
                  <a:lnTo>
                    <a:pt x="2640" y="288"/>
                  </a:lnTo>
                  <a:lnTo>
                    <a:pt x="2688" y="528"/>
                  </a:lnTo>
                  <a:lnTo>
                    <a:pt x="2688" y="816"/>
                  </a:lnTo>
                  <a:lnTo>
                    <a:pt x="2640" y="1152"/>
                  </a:lnTo>
                  <a:lnTo>
                    <a:pt x="2592" y="1776"/>
                  </a:lnTo>
                  <a:lnTo>
                    <a:pt x="2544" y="2208"/>
                  </a:lnTo>
                  <a:lnTo>
                    <a:pt x="2256" y="2352"/>
                  </a:lnTo>
                  <a:lnTo>
                    <a:pt x="1872" y="2304"/>
                  </a:lnTo>
                  <a:lnTo>
                    <a:pt x="1584" y="2064"/>
                  </a:lnTo>
                  <a:lnTo>
                    <a:pt x="1056" y="1680"/>
                  </a:lnTo>
                  <a:lnTo>
                    <a:pt x="720" y="1440"/>
                  </a:lnTo>
                  <a:lnTo>
                    <a:pt x="432" y="1200"/>
                  </a:lnTo>
                  <a:lnTo>
                    <a:pt x="0" y="768"/>
                  </a:lnTo>
                  <a:lnTo>
                    <a:pt x="0" y="576"/>
                  </a:lnTo>
                  <a:lnTo>
                    <a:pt x="96" y="288"/>
                  </a:lnTo>
                  <a:close/>
                </a:path>
              </a:pathLst>
            </a:custGeom>
            <a:noFill/>
            <a:ln w="9525">
              <a:solidFill>
                <a:srgbClr val="FF00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21" name="Freeform 33"/>
            <p:cNvSpPr>
              <a:spLocks/>
            </p:cNvSpPr>
            <p:nvPr/>
          </p:nvSpPr>
          <p:spPr bwMode="auto">
            <a:xfrm>
              <a:off x="288" y="2304"/>
              <a:ext cx="2832" cy="1584"/>
            </a:xfrm>
            <a:custGeom>
              <a:avLst/>
              <a:gdLst>
                <a:gd name="T0" fmla="*/ 144 w 2832"/>
                <a:gd name="T1" fmla="*/ 144 h 1584"/>
                <a:gd name="T2" fmla="*/ 0 w 2832"/>
                <a:gd name="T3" fmla="*/ 816 h 1584"/>
                <a:gd name="T4" fmla="*/ 144 w 2832"/>
                <a:gd name="T5" fmla="*/ 1344 h 1584"/>
                <a:gd name="T6" fmla="*/ 624 w 2832"/>
                <a:gd name="T7" fmla="*/ 1536 h 1584"/>
                <a:gd name="T8" fmla="*/ 1296 w 2832"/>
                <a:gd name="T9" fmla="*/ 1584 h 1584"/>
                <a:gd name="T10" fmla="*/ 1968 w 2832"/>
                <a:gd name="T11" fmla="*/ 1584 h 1584"/>
                <a:gd name="T12" fmla="*/ 2448 w 2832"/>
                <a:gd name="T13" fmla="*/ 1536 h 1584"/>
                <a:gd name="T14" fmla="*/ 2832 w 2832"/>
                <a:gd name="T15" fmla="*/ 1488 h 1584"/>
                <a:gd name="T16" fmla="*/ 2784 w 2832"/>
                <a:gd name="T17" fmla="*/ 1056 h 1584"/>
                <a:gd name="T18" fmla="*/ 2544 w 2832"/>
                <a:gd name="T19" fmla="*/ 864 h 1584"/>
                <a:gd name="T20" fmla="*/ 2160 w 2832"/>
                <a:gd name="T21" fmla="*/ 1008 h 1584"/>
                <a:gd name="T22" fmla="*/ 1536 w 2832"/>
                <a:gd name="T23" fmla="*/ 960 h 1584"/>
                <a:gd name="T24" fmla="*/ 1104 w 2832"/>
                <a:gd name="T25" fmla="*/ 624 h 1584"/>
                <a:gd name="T26" fmla="*/ 1008 w 2832"/>
                <a:gd name="T27" fmla="*/ 384 h 1584"/>
                <a:gd name="T28" fmla="*/ 816 w 2832"/>
                <a:gd name="T29" fmla="*/ 192 h 1584"/>
                <a:gd name="T30" fmla="*/ 384 w 2832"/>
                <a:gd name="T31" fmla="*/ 0 h 1584"/>
                <a:gd name="T32" fmla="*/ 192 w 2832"/>
                <a:gd name="T33" fmla="*/ 144 h 1584"/>
                <a:gd name="T34" fmla="*/ 144 w 2832"/>
                <a:gd name="T35" fmla="*/ 144 h 158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32"/>
                <a:gd name="T55" fmla="*/ 0 h 1584"/>
                <a:gd name="T56" fmla="*/ 2832 w 2832"/>
                <a:gd name="T57" fmla="*/ 1584 h 158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32" h="1584">
                  <a:moveTo>
                    <a:pt x="144" y="144"/>
                  </a:moveTo>
                  <a:lnTo>
                    <a:pt x="0" y="816"/>
                  </a:lnTo>
                  <a:lnTo>
                    <a:pt x="144" y="1344"/>
                  </a:lnTo>
                  <a:lnTo>
                    <a:pt x="624" y="1536"/>
                  </a:lnTo>
                  <a:lnTo>
                    <a:pt x="1296" y="1584"/>
                  </a:lnTo>
                  <a:lnTo>
                    <a:pt x="1968" y="1584"/>
                  </a:lnTo>
                  <a:lnTo>
                    <a:pt x="2448" y="1536"/>
                  </a:lnTo>
                  <a:lnTo>
                    <a:pt x="2832" y="1488"/>
                  </a:lnTo>
                  <a:lnTo>
                    <a:pt x="2784" y="1056"/>
                  </a:lnTo>
                  <a:lnTo>
                    <a:pt x="2544" y="864"/>
                  </a:lnTo>
                  <a:lnTo>
                    <a:pt x="2160" y="1008"/>
                  </a:lnTo>
                  <a:lnTo>
                    <a:pt x="1536" y="960"/>
                  </a:lnTo>
                  <a:lnTo>
                    <a:pt x="1104" y="624"/>
                  </a:lnTo>
                  <a:lnTo>
                    <a:pt x="1008" y="384"/>
                  </a:lnTo>
                  <a:lnTo>
                    <a:pt x="816" y="192"/>
                  </a:lnTo>
                  <a:lnTo>
                    <a:pt x="384" y="0"/>
                  </a:lnTo>
                  <a:lnTo>
                    <a:pt x="192" y="144"/>
                  </a:lnTo>
                  <a:lnTo>
                    <a:pt x="144" y="144"/>
                  </a:lnTo>
                  <a:close/>
                </a:path>
              </a:pathLst>
            </a:custGeom>
            <a:noFill/>
            <a:ln w="9525">
              <a:solidFill>
                <a:srgbClr val="33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4A986AE-1060-7240-AC26-27B9C1139A39}"/>
              </a:ext>
            </a:extLst>
          </p:cNvPr>
          <p:cNvSpPr txBox="1"/>
          <p:nvPr/>
        </p:nvSpPr>
        <p:spPr>
          <a:xfrm>
            <a:off x="4763249" y="1053717"/>
            <a:ext cx="2638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Schema-level information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61AA69-CF40-1E4C-AFE1-8876355FB08A}"/>
              </a:ext>
            </a:extLst>
          </p:cNvPr>
          <p:cNvSpPr txBox="1"/>
          <p:nvPr/>
        </p:nvSpPr>
        <p:spPr>
          <a:xfrm>
            <a:off x="4802107" y="4409473"/>
            <a:ext cx="3164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Instance-level information</a:t>
            </a:r>
          </a:p>
        </p:txBody>
      </p:sp>
    </p:spTree>
    <p:extLst>
      <p:ext uri="{BB962C8B-B14F-4D97-AF65-F5344CB8AC3E}">
        <p14:creationId xmlns:p14="http://schemas.microsoft.com/office/powerpoint/2010/main" val="1283900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152400"/>
            <a:ext cx="7239000" cy="844550"/>
          </a:xfrm>
        </p:spPr>
        <p:txBody>
          <a:bodyPr>
            <a:normAutofit/>
          </a:bodyPr>
          <a:lstStyle/>
          <a:p>
            <a:pPr algn="l" eaLnBrk="1" hangingPunct="1"/>
            <a:r>
              <a:rPr lang="en-US" sz="3600" b="1" dirty="0">
                <a:latin typeface="Calibri"/>
              </a:rPr>
              <a:t>RDFS supports simple inferences</a:t>
            </a:r>
          </a:p>
        </p:txBody>
      </p:sp>
      <p:sp>
        <p:nvSpPr>
          <p:cNvPr id="911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219200"/>
            <a:ext cx="8382000" cy="198120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alibri"/>
              </a:rPr>
              <a:t>An RDF ontology plus some RDF statements may imply additional RDF statements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alibri"/>
              </a:rPr>
              <a:t>Not true of XML data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alibri"/>
              </a:rPr>
              <a:t>Note that this is </a:t>
            </a:r>
            <a:r>
              <a:rPr lang="en-US" sz="2800" b="1" dirty="0">
                <a:latin typeface="Calibri"/>
              </a:rPr>
              <a:t>part of the data model</a:t>
            </a:r>
            <a:r>
              <a:rPr lang="en-US" sz="2800" dirty="0">
                <a:latin typeface="Calibri"/>
              </a:rPr>
              <a:t> and not of the accessing or processing code</a:t>
            </a:r>
          </a:p>
        </p:txBody>
      </p:sp>
      <p:sp>
        <p:nvSpPr>
          <p:cNvPr id="91139" name="Text Box 4"/>
          <p:cNvSpPr txBox="1">
            <a:spLocks noChangeArrowheads="1"/>
          </p:cNvSpPr>
          <p:nvPr/>
        </p:nvSpPr>
        <p:spPr bwMode="auto">
          <a:xfrm>
            <a:off x="304800" y="3647656"/>
            <a:ext cx="4130675" cy="3136900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</p:spPr>
        <p:txBody>
          <a:bodyPr wrap="none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000000"/>
                </a:solidFill>
                <a:latin typeface="Calibri"/>
              </a:rPr>
              <a:t>@prefix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: &lt;http://www...&gt;.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@prefix : &lt;</a:t>
            </a:r>
            <a:r>
              <a:rPr lang="mr-IN" dirty="0">
                <a:solidFill>
                  <a:srgbClr val="000000"/>
                </a:solidFill>
                <a:latin typeface="Calibri"/>
              </a:rPr>
              <a:t>…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genesis.n3&gt;.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:parent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rdfs:domain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:Person;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alibri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rdfs:range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:Person.</a:t>
            </a:r>
          </a:p>
          <a:p>
            <a:pPr marL="0" lvl="1"/>
            <a:r>
              <a:rPr lang="en-US" dirty="0">
                <a:solidFill>
                  <a:srgbClr val="000000"/>
                </a:solidFill>
                <a:latin typeface="Calibri"/>
              </a:rPr>
              <a:t>:mother </a:t>
            </a:r>
          </a:p>
          <a:p>
            <a:pPr marL="0" lvl="1"/>
            <a:r>
              <a:rPr lang="en-US" dirty="0">
                <a:solidFill>
                  <a:srgbClr val="000000"/>
                </a:solidFill>
                <a:latin typeface="Calibri"/>
              </a:rPr>
              <a:t>    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rdfs:subProperty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parent;</a:t>
            </a:r>
          </a:p>
          <a:p>
            <a:pPr marL="0" lvl="1"/>
            <a:r>
              <a:rPr lang="en-US" dirty="0">
                <a:solidFill>
                  <a:srgbClr val="000000"/>
                </a:solidFill>
                <a:latin typeface="Calibri"/>
              </a:rPr>
              <a:t>    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rdfs:domain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:Woman.</a:t>
            </a:r>
          </a:p>
          <a:p>
            <a:pPr marL="0" lvl="1"/>
            <a:r>
              <a:rPr lang="en-US" dirty="0">
                <a:solidFill>
                  <a:srgbClr val="000000"/>
                </a:solidFill>
                <a:latin typeface="Calibri"/>
              </a:rPr>
              <a:t>:eve :mother :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cain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</a:t>
            </a:r>
          </a:p>
        </p:txBody>
      </p:sp>
      <p:sp>
        <p:nvSpPr>
          <p:cNvPr id="91140" name="Text Box 5"/>
          <p:cNvSpPr txBox="1">
            <a:spLocks noChangeArrowheads="1"/>
          </p:cNvSpPr>
          <p:nvPr/>
        </p:nvSpPr>
        <p:spPr bwMode="auto">
          <a:xfrm>
            <a:off x="4648200" y="3634956"/>
            <a:ext cx="4343400" cy="3046988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000000"/>
                </a:solidFill>
                <a:latin typeface="Calibri"/>
              </a:rPr>
              <a:t>:parent a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rdf:Property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:Person a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rdf:Class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:Woman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rdfs:subClassOf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Person.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:mother a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rdf:Property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:eve a :Person;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        a :Woman;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        :parent :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cain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cain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a :Person.</a:t>
            </a:r>
          </a:p>
        </p:txBody>
      </p:sp>
      <p:sp>
        <p:nvSpPr>
          <p:cNvPr id="91141" name="AutoShape 6"/>
          <p:cNvSpPr>
            <a:spLocks noChangeArrowheads="1"/>
          </p:cNvSpPr>
          <p:nvPr/>
        </p:nvSpPr>
        <p:spPr bwMode="auto">
          <a:xfrm>
            <a:off x="4191000" y="4562056"/>
            <a:ext cx="457200" cy="304800"/>
          </a:xfrm>
          <a:prstGeom prst="rightArrow">
            <a:avLst>
              <a:gd name="adj1" fmla="val 50000"/>
              <a:gd name="adj2" fmla="val 37500"/>
            </a:avLst>
          </a:prstGeom>
          <a:solidFill>
            <a:srgbClr val="FF33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695" name="AutoShape 7"/>
          <p:cNvSpPr>
            <a:spLocks noChangeArrowheads="1"/>
          </p:cNvSpPr>
          <p:nvPr/>
        </p:nvSpPr>
        <p:spPr bwMode="auto">
          <a:xfrm>
            <a:off x="7391400" y="76200"/>
            <a:ext cx="1600200" cy="1295400"/>
          </a:xfrm>
          <a:prstGeom prst="star16">
            <a:avLst>
              <a:gd name="adj" fmla="val 375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pPr algn="ctr" eaLnBrk="0" hangingPunct="0">
              <a:defRPr/>
            </a:pPr>
            <a:r>
              <a:rPr lang="en-US" sz="1400" b="1">
                <a:solidFill>
                  <a:schemeClr val="bg1"/>
                </a:solidFill>
                <a:latin typeface="Trebuchet MS" charset="0"/>
              </a:rPr>
              <a:t>New and </a:t>
            </a:r>
            <a:br>
              <a:rPr lang="en-US" sz="1400" b="1">
                <a:solidFill>
                  <a:schemeClr val="bg1"/>
                </a:solidFill>
                <a:latin typeface="Trebuchet MS" charset="0"/>
              </a:rPr>
            </a:br>
            <a:r>
              <a:rPr lang="en-US" sz="1400" b="1">
                <a:solidFill>
                  <a:schemeClr val="bg1"/>
                </a:solidFill>
                <a:latin typeface="Trebuchet MS" charset="0"/>
              </a:rPr>
              <a:t>Improved!</a:t>
            </a:r>
          </a:p>
          <a:p>
            <a:pPr algn="ctr" eaLnBrk="0" hangingPunct="0">
              <a:defRPr/>
            </a:pPr>
            <a:r>
              <a:rPr lang="en-US" sz="1000" b="1">
                <a:solidFill>
                  <a:schemeClr val="bg1"/>
                </a:solidFill>
                <a:latin typeface="Trebuchet MS" charset="0"/>
              </a:rPr>
              <a:t>100% Better</a:t>
            </a:r>
            <a:br>
              <a:rPr lang="en-US" sz="1000" b="1">
                <a:solidFill>
                  <a:schemeClr val="bg1"/>
                </a:solidFill>
                <a:latin typeface="Trebuchet MS" charset="0"/>
              </a:rPr>
            </a:br>
            <a:r>
              <a:rPr lang="en-US" sz="1000" b="1">
                <a:solidFill>
                  <a:schemeClr val="bg1"/>
                </a:solidFill>
                <a:latin typeface="Trebuchet MS" charset="0"/>
              </a:rPr>
              <a:t>than XML!!</a:t>
            </a:r>
          </a:p>
        </p:txBody>
      </p:sp>
    </p:spTree>
    <p:extLst>
      <p:ext uri="{BB962C8B-B14F-4D97-AF65-F5344CB8AC3E}">
        <p14:creationId xmlns:p14="http://schemas.microsoft.com/office/powerpoint/2010/main" val="30459386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889C1-E406-A24D-8129-19AA3499E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RDFS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E18DC-3DA7-D44E-9144-1693C547F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Information on the RDFS vocabulary is given by the file its prefix resolves to</a:t>
            </a:r>
          </a:p>
          <a:p>
            <a:r>
              <a:rPr lang="en-US" dirty="0">
                <a:hlinkClick r:id="rId2"/>
              </a:rPr>
              <a:t>https://www.w3.org/2000/01/rdf-schema</a:t>
            </a:r>
            <a:endParaRPr lang="en-US" dirty="0"/>
          </a:p>
          <a:p>
            <a:r>
              <a:rPr lang="en-US" dirty="0"/>
              <a:t>It provides some insight, e.g., </a:t>
            </a:r>
            <a:r>
              <a:rPr lang="en-US" dirty="0" err="1"/>
              <a:t>rdfs</a:t>
            </a:r>
            <a:r>
              <a:rPr lang="en-US" dirty="0"/>
              <a:t>: domain goes from a </a:t>
            </a:r>
            <a:r>
              <a:rPr lang="en-US" dirty="0" err="1"/>
              <a:t>rdfs:Property</a:t>
            </a:r>
            <a:r>
              <a:rPr lang="en-US" dirty="0"/>
              <a:t> to a </a:t>
            </a:r>
            <a:r>
              <a:rPr lang="en-US" dirty="0" err="1"/>
              <a:t>rdfs:Resource</a:t>
            </a:r>
            <a:endParaRPr lang="en-US" dirty="0"/>
          </a:p>
          <a:p>
            <a:r>
              <a:rPr lang="en-US" dirty="0"/>
              <a:t>Not a formal definition though; that’s given in logic</a:t>
            </a:r>
          </a:p>
        </p:txBody>
      </p:sp>
    </p:spTree>
    <p:extLst>
      <p:ext uri="{BB962C8B-B14F-4D97-AF65-F5344CB8AC3E}">
        <p14:creationId xmlns:p14="http://schemas.microsoft.com/office/powerpoint/2010/main" val="4271500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2"/>
          <p:cNvSpPr>
            <a:spLocks noGrp="1" noChangeArrowheads="1"/>
          </p:cNvSpPr>
          <p:nvPr>
            <p:ph type="title"/>
          </p:nvPr>
        </p:nvSpPr>
        <p:spPr>
          <a:xfrm>
            <a:off x="6248400" y="76200"/>
            <a:ext cx="2667000" cy="685800"/>
          </a:xfrm>
        </p:spPr>
        <p:txBody>
          <a:bodyPr/>
          <a:lstStyle/>
          <a:p>
            <a:pPr algn="r" eaLnBrk="1" hangingPunct="1"/>
            <a:r>
              <a:rPr lang="en-US" sz="3200" dirty="0">
                <a:latin typeface="Calibri"/>
              </a:rPr>
              <a:t>N3 example</a:t>
            </a:r>
          </a:p>
        </p:txBody>
      </p:sp>
      <p:sp>
        <p:nvSpPr>
          <p:cNvPr id="931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143000"/>
            <a:ext cx="7543800" cy="4648200"/>
          </a:xfrm>
        </p:spPr>
        <p:txBody>
          <a:bodyPr>
            <a:normAutofit lnSpcReduction="10000"/>
          </a:bodyPr>
          <a:lstStyle/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@prefix </a:t>
            </a:r>
            <a:r>
              <a:rPr lang="en-US" sz="2000" dirty="0" err="1">
                <a:latin typeface="Calibri"/>
              </a:rPr>
              <a:t>rdf</a:t>
            </a:r>
            <a:r>
              <a:rPr lang="en-US" sz="2000" dirty="0">
                <a:latin typeface="Calibri"/>
              </a:rPr>
              <a:t>: &lt;http://www.w3.org/1999/02/22-rdf-syntax-ns#&gt;. 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@prefix </a:t>
            </a:r>
            <a:r>
              <a:rPr lang="en-US" sz="2000" dirty="0" err="1">
                <a:latin typeface="Calibri"/>
              </a:rPr>
              <a:t>rdfs</a:t>
            </a:r>
            <a:r>
              <a:rPr lang="en-US" sz="2000" dirty="0">
                <a:latin typeface="Calibri"/>
              </a:rPr>
              <a:t>: &lt;http://www.w3.org/2000/01/</a:t>
            </a:r>
            <a:r>
              <a:rPr lang="en-US" sz="2000" dirty="0" err="1">
                <a:latin typeface="Calibri"/>
              </a:rPr>
              <a:t>rdf</a:t>
            </a:r>
            <a:r>
              <a:rPr lang="en-US" sz="2000" dirty="0">
                <a:latin typeface="Calibri"/>
              </a:rPr>
              <a:t>-schema#&gt;. 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@prefix : &lt;#&gt; 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&lt;&gt; </a:t>
            </a:r>
            <a:r>
              <a:rPr lang="en-US" sz="2000" dirty="0" err="1">
                <a:latin typeface="Calibri"/>
              </a:rPr>
              <a:t>rdfs:comment</a:t>
            </a:r>
            <a:r>
              <a:rPr lang="en-US" sz="2000" dirty="0">
                <a:latin typeface="Calibri"/>
              </a:rPr>
              <a:t> </a:t>
            </a:r>
            <a:r>
              <a:rPr lang="ja-JP" altLang="en-US" sz="2000" dirty="0">
                <a:latin typeface="Calibri"/>
              </a:rPr>
              <a:t>“</a:t>
            </a:r>
            <a:r>
              <a:rPr lang="en-US" altLang="ja-JP" sz="2000" dirty="0">
                <a:latin typeface="Calibri"/>
              </a:rPr>
              <a:t>This is an N3 example</a:t>
            </a:r>
            <a:r>
              <a:rPr lang="ja-JP" altLang="en-US" sz="2000" dirty="0">
                <a:latin typeface="Calibri"/>
              </a:rPr>
              <a:t>”</a:t>
            </a:r>
            <a:r>
              <a:rPr lang="en-US" altLang="ja-JP" sz="2000" dirty="0">
                <a:latin typeface="Calibri"/>
              </a:rPr>
              <a:t>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:Person a </a:t>
            </a:r>
            <a:r>
              <a:rPr lang="en-US" sz="2000" dirty="0" err="1">
                <a:latin typeface="Calibri"/>
              </a:rPr>
              <a:t>rdfs:Class</a:t>
            </a:r>
            <a:r>
              <a:rPr lang="en-US" sz="2000" dirty="0">
                <a:latin typeface="Calibri"/>
              </a:rPr>
              <a:t>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:Woman a </a:t>
            </a:r>
            <a:r>
              <a:rPr lang="en-US" sz="2000" dirty="0" err="1">
                <a:latin typeface="Calibri"/>
              </a:rPr>
              <a:t>rdfs:Class</a:t>
            </a:r>
            <a:r>
              <a:rPr lang="en-US" sz="2000" dirty="0">
                <a:latin typeface="Calibri"/>
              </a:rPr>
              <a:t>; </a:t>
            </a:r>
            <a:r>
              <a:rPr lang="en-US" sz="2000" dirty="0" err="1">
                <a:latin typeface="Calibri"/>
              </a:rPr>
              <a:t>rdfs:subClassOf</a:t>
            </a:r>
            <a:r>
              <a:rPr lang="en-US" sz="2000" dirty="0">
                <a:latin typeface="Calibri"/>
              </a:rPr>
              <a:t> :Person.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:eve a :Woman; :age </a:t>
            </a:r>
            <a:r>
              <a:rPr lang="ja-JP" altLang="en-US" sz="2000" dirty="0">
                <a:latin typeface="Calibri"/>
              </a:rPr>
              <a:t>“</a:t>
            </a:r>
            <a:r>
              <a:rPr lang="en-US" altLang="ja-JP" sz="2000" dirty="0">
                <a:latin typeface="Calibri"/>
              </a:rPr>
              <a:t>100</a:t>
            </a:r>
            <a:r>
              <a:rPr lang="ja-JP" altLang="en-US" sz="2000" dirty="0">
                <a:latin typeface="Calibri"/>
              </a:rPr>
              <a:t>”</a:t>
            </a:r>
            <a:r>
              <a:rPr lang="en-US" altLang="ja-JP" sz="2000" dirty="0">
                <a:latin typeface="Calibri"/>
              </a:rPr>
              <a:t>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:sister a </a:t>
            </a:r>
            <a:r>
              <a:rPr lang="en-US" sz="2000" dirty="0" err="1">
                <a:latin typeface="Calibri"/>
              </a:rPr>
              <a:t>rdf:Property</a:t>
            </a:r>
            <a:r>
              <a:rPr lang="en-US" sz="2000" dirty="0">
                <a:latin typeface="Calibri"/>
              </a:rPr>
              <a:t>;  </a:t>
            </a:r>
            <a:r>
              <a:rPr lang="en-US" sz="2000" dirty="0" err="1">
                <a:latin typeface="Calibri"/>
              </a:rPr>
              <a:t>rdfs:domain</a:t>
            </a:r>
            <a:r>
              <a:rPr lang="en-US" sz="2000" dirty="0">
                <a:latin typeface="Calibri"/>
              </a:rPr>
              <a:t> :Person; </a:t>
            </a:r>
            <a:br>
              <a:rPr lang="en-US" sz="2000" dirty="0">
                <a:latin typeface="Calibri"/>
              </a:rPr>
            </a:br>
            <a:r>
              <a:rPr lang="en-US" sz="2000" dirty="0">
                <a:latin typeface="Calibri"/>
              </a:rPr>
              <a:t>      </a:t>
            </a:r>
            <a:r>
              <a:rPr lang="en-US" sz="2000" dirty="0" err="1">
                <a:latin typeface="Calibri"/>
              </a:rPr>
              <a:t>rdfs:range</a:t>
            </a:r>
            <a:r>
              <a:rPr lang="en-US" sz="2000" dirty="0">
                <a:latin typeface="Calibri"/>
              </a:rPr>
              <a:t> :Woman.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:eve :sister [a :Woman; :age 98].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:eve :believe {:eve :age </a:t>
            </a:r>
            <a:r>
              <a:rPr lang="ja-JP" altLang="en-US" sz="2000" dirty="0">
                <a:latin typeface="Calibri"/>
              </a:rPr>
              <a:t>“</a:t>
            </a:r>
            <a:r>
              <a:rPr lang="en-US" altLang="ja-JP" sz="2000" dirty="0">
                <a:latin typeface="Calibri"/>
              </a:rPr>
              <a:t>100</a:t>
            </a:r>
            <a:r>
              <a:rPr lang="ja-JP" altLang="en-US" sz="2000" dirty="0">
                <a:latin typeface="Calibri"/>
              </a:rPr>
              <a:t>”</a:t>
            </a:r>
            <a:r>
              <a:rPr lang="en-US" altLang="ja-JP" sz="2000" dirty="0">
                <a:latin typeface="Calibri"/>
              </a:rPr>
              <a:t>}.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[is :spouse of [is :sister of :eve]] :age 99.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</a:t>
            </a:r>
            <a:r>
              <a:rPr lang="en-US" sz="2000" dirty="0" err="1">
                <a:latin typeface="Calibri"/>
              </a:rPr>
              <a:t>eve.:sister.:spouse</a:t>
            </a:r>
            <a:r>
              <a:rPr lang="en-US" sz="2000" dirty="0">
                <a:latin typeface="Calibri"/>
              </a:rPr>
              <a:t> :age 99.</a:t>
            </a:r>
          </a:p>
        </p:txBody>
      </p:sp>
      <p:sp>
        <p:nvSpPr>
          <p:cNvPr id="115716" name="AutoShape 4"/>
          <p:cNvSpPr>
            <a:spLocks noChangeArrowheads="1"/>
          </p:cNvSpPr>
          <p:nvPr/>
        </p:nvSpPr>
        <p:spPr bwMode="auto">
          <a:xfrm>
            <a:off x="2133600" y="990600"/>
            <a:ext cx="2971800" cy="609600"/>
          </a:xfrm>
          <a:prstGeom prst="wedgeRectCallout">
            <a:avLst>
              <a:gd name="adj1" fmla="val -64639"/>
              <a:gd name="adj2" fmla="val 11275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en-US" sz="1600" dirty="0">
                <a:latin typeface="Calibri"/>
              </a:rPr>
              <a:t>This defines the </a:t>
            </a:r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empty prefix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 as </a:t>
            </a:r>
            <a:r>
              <a:rPr lang="en-US" altLang="ja-JP" sz="1600" dirty="0" err="1">
                <a:latin typeface="Calibri"/>
              </a:rPr>
              <a:t>refering</a:t>
            </a:r>
            <a:r>
              <a:rPr lang="en-US" altLang="ja-JP" sz="1600" dirty="0">
                <a:latin typeface="Calibri"/>
              </a:rPr>
              <a:t> to </a:t>
            </a:r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this document</a:t>
            </a:r>
            <a:r>
              <a:rPr lang="ja-JP" altLang="en-US" sz="1600" dirty="0">
                <a:latin typeface="Calibri"/>
              </a:rPr>
              <a:t>”</a:t>
            </a:r>
            <a:endParaRPr lang="en-US" sz="1600" dirty="0">
              <a:latin typeface="Calibri"/>
            </a:endParaRPr>
          </a:p>
        </p:txBody>
      </p:sp>
      <p:sp>
        <p:nvSpPr>
          <p:cNvPr id="115717" name="AutoShape 5"/>
          <p:cNvSpPr>
            <a:spLocks noChangeArrowheads="1"/>
          </p:cNvSpPr>
          <p:nvPr/>
        </p:nvSpPr>
        <p:spPr bwMode="auto">
          <a:xfrm>
            <a:off x="2590800" y="533400"/>
            <a:ext cx="2971800" cy="609600"/>
          </a:xfrm>
          <a:prstGeom prst="wedgeRectCallout">
            <a:avLst>
              <a:gd name="adj1" fmla="val -63407"/>
              <a:gd name="adj2" fmla="val 1125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en-US" sz="1600" dirty="0">
                <a:latin typeface="Calibri"/>
              </a:rPr>
              <a:t>Here</a:t>
            </a:r>
            <a:r>
              <a:rPr lang="ja-JP" altLang="en-US" sz="1600" dirty="0">
                <a:latin typeface="Calibri"/>
              </a:rPr>
              <a:t>’</a:t>
            </a:r>
            <a:r>
              <a:rPr lang="en-US" altLang="ja-JP" sz="1600" dirty="0">
                <a:latin typeface="Calibri"/>
              </a:rPr>
              <a:t>s how you declare a namespace.</a:t>
            </a:r>
            <a:endParaRPr lang="en-US" sz="1600" dirty="0">
              <a:latin typeface="Calibri"/>
            </a:endParaRPr>
          </a:p>
        </p:txBody>
      </p:sp>
      <p:sp>
        <p:nvSpPr>
          <p:cNvPr id="115718" name="AutoShape 6"/>
          <p:cNvSpPr>
            <a:spLocks noChangeArrowheads="1"/>
          </p:cNvSpPr>
          <p:nvPr/>
        </p:nvSpPr>
        <p:spPr bwMode="auto">
          <a:xfrm>
            <a:off x="3886200" y="838200"/>
            <a:ext cx="2971800" cy="609600"/>
          </a:xfrm>
          <a:prstGeom prst="wedgeRectCallout">
            <a:avLst>
              <a:gd name="adj1" fmla="val -156356"/>
              <a:gd name="adj2" fmla="val 212241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en-US" sz="1600" dirty="0">
                <a:latin typeface="Calibri"/>
              </a:rPr>
              <a:t>&lt;&gt; Is an alias for the URI of this document.</a:t>
            </a:r>
          </a:p>
        </p:txBody>
      </p:sp>
      <p:sp>
        <p:nvSpPr>
          <p:cNvPr id="115719" name="AutoShape 7"/>
          <p:cNvSpPr>
            <a:spLocks noChangeArrowheads="1"/>
          </p:cNvSpPr>
          <p:nvPr/>
        </p:nvSpPr>
        <p:spPr bwMode="auto">
          <a:xfrm>
            <a:off x="2971800" y="1676400"/>
            <a:ext cx="3352800" cy="609600"/>
          </a:xfrm>
          <a:prstGeom prst="wedgeRectCallout">
            <a:avLst>
              <a:gd name="adj1" fmla="val -62972"/>
              <a:gd name="adj2" fmla="val 12525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person is a class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The </a:t>
            </a:r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a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 syntax is sugar for </a:t>
            </a:r>
            <a:r>
              <a:rPr lang="en-US" altLang="ja-JP" sz="1600" dirty="0" err="1">
                <a:latin typeface="Calibri"/>
              </a:rPr>
              <a:t>rdf:type</a:t>
            </a:r>
            <a:r>
              <a:rPr lang="en-US" altLang="ja-JP" sz="1600" dirty="0">
                <a:latin typeface="Calibri"/>
              </a:rPr>
              <a:t> property.</a:t>
            </a:r>
            <a:endParaRPr lang="en-US" sz="1600" dirty="0">
              <a:latin typeface="Calibri"/>
            </a:endParaRPr>
          </a:p>
        </p:txBody>
      </p:sp>
      <p:sp>
        <p:nvSpPr>
          <p:cNvPr id="115720" name="AutoShape 8"/>
          <p:cNvSpPr>
            <a:spLocks noChangeArrowheads="1"/>
          </p:cNvSpPr>
          <p:nvPr/>
        </p:nvSpPr>
        <p:spPr bwMode="auto">
          <a:xfrm>
            <a:off x="4572000" y="1905000"/>
            <a:ext cx="3352800" cy="609600"/>
          </a:xfrm>
          <a:prstGeom prst="wedgeRectCallout">
            <a:avLst>
              <a:gd name="adj1" fmla="val -87833"/>
              <a:gd name="adj2" fmla="val 14895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Woman is a class and a subclass of person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Note the ; syntax.</a:t>
            </a:r>
            <a:endParaRPr lang="en-US" sz="1600" dirty="0">
              <a:latin typeface="Calibri"/>
            </a:endParaRPr>
          </a:p>
        </p:txBody>
      </p:sp>
      <p:sp>
        <p:nvSpPr>
          <p:cNvPr id="115721" name="AutoShape 9"/>
          <p:cNvSpPr>
            <a:spLocks noChangeArrowheads="1"/>
          </p:cNvSpPr>
          <p:nvPr/>
        </p:nvSpPr>
        <p:spPr bwMode="auto">
          <a:xfrm>
            <a:off x="4419600" y="2667000"/>
            <a:ext cx="2133600" cy="609600"/>
          </a:xfrm>
          <a:prstGeom prst="wedgeRectCallout">
            <a:avLst>
              <a:gd name="adj1" fmla="val -97245"/>
              <a:gd name="adj2" fmla="val 82551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eve is a woman whose age is 100.</a:t>
            </a:r>
            <a:r>
              <a:rPr lang="ja-JP" altLang="en-US" sz="1600" dirty="0">
                <a:latin typeface="Calibri"/>
              </a:rPr>
              <a:t>”</a:t>
            </a:r>
            <a:endParaRPr lang="en-US" sz="1600" dirty="0">
              <a:latin typeface="Calibri"/>
            </a:endParaRPr>
          </a:p>
        </p:txBody>
      </p:sp>
      <p:sp>
        <p:nvSpPr>
          <p:cNvPr id="115722" name="AutoShape 10"/>
          <p:cNvSpPr>
            <a:spLocks noChangeArrowheads="1"/>
          </p:cNvSpPr>
          <p:nvPr/>
        </p:nvSpPr>
        <p:spPr bwMode="auto">
          <a:xfrm>
            <a:off x="3352800" y="3200400"/>
            <a:ext cx="2438400" cy="609600"/>
          </a:xfrm>
          <a:prstGeom prst="wedgeRectCallout">
            <a:avLst>
              <a:gd name="adj1" fmla="val -78384"/>
              <a:gd name="adj2" fmla="val 6484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sister is a property from person to woman</a:t>
            </a:r>
            <a:r>
              <a:rPr lang="ja-JP" altLang="en-US" sz="1600" dirty="0">
                <a:latin typeface="Calibri"/>
              </a:rPr>
              <a:t>”</a:t>
            </a:r>
            <a:endParaRPr lang="en-US" sz="1600" dirty="0">
              <a:latin typeface="Calibri"/>
            </a:endParaRPr>
          </a:p>
        </p:txBody>
      </p:sp>
      <p:sp>
        <p:nvSpPr>
          <p:cNvPr id="115723" name="AutoShape 11"/>
          <p:cNvSpPr>
            <a:spLocks noChangeArrowheads="1"/>
          </p:cNvSpPr>
          <p:nvPr/>
        </p:nvSpPr>
        <p:spPr bwMode="auto">
          <a:xfrm>
            <a:off x="4191000" y="3810000"/>
            <a:ext cx="3429000" cy="838200"/>
          </a:xfrm>
          <a:prstGeom prst="wedgeRectCallout">
            <a:avLst>
              <a:gd name="adj1" fmla="val -70185"/>
              <a:gd name="adj2" fmla="val 3352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eve has a sister who is a 98 year old woman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The brackets introduce an anonymous resource.</a:t>
            </a:r>
            <a:endParaRPr lang="en-US" sz="1600" dirty="0">
              <a:latin typeface="Calibri"/>
            </a:endParaRPr>
          </a:p>
        </p:txBody>
      </p:sp>
      <p:sp>
        <p:nvSpPr>
          <p:cNvPr id="115724" name="AutoShape 12"/>
          <p:cNvSpPr>
            <a:spLocks noChangeArrowheads="1"/>
          </p:cNvSpPr>
          <p:nvPr/>
        </p:nvSpPr>
        <p:spPr bwMode="auto">
          <a:xfrm>
            <a:off x="4953000" y="3810000"/>
            <a:ext cx="2514600" cy="838200"/>
          </a:xfrm>
          <a:prstGeom prst="wedgeRectCallout">
            <a:avLst>
              <a:gd name="adj1" fmla="val -114014"/>
              <a:gd name="adj2" fmla="val 8484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eve believes that her age is 100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The braces introduce a reified triple. </a:t>
            </a:r>
            <a:endParaRPr lang="en-US" sz="1600" dirty="0">
              <a:latin typeface="Calibri"/>
            </a:endParaRPr>
          </a:p>
        </p:txBody>
      </p:sp>
      <p:sp>
        <p:nvSpPr>
          <p:cNvPr id="115725" name="AutoShape 13"/>
          <p:cNvSpPr>
            <a:spLocks noChangeArrowheads="1"/>
          </p:cNvSpPr>
          <p:nvPr/>
        </p:nvSpPr>
        <p:spPr bwMode="auto">
          <a:xfrm>
            <a:off x="5334000" y="4267200"/>
            <a:ext cx="2514600" cy="609600"/>
          </a:xfrm>
          <a:prstGeom prst="wedgeRectCallout">
            <a:avLst>
              <a:gd name="adj1" fmla="val -66792"/>
              <a:gd name="adj2" fmla="val 121356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the spouse of the sister of eve is 99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</a:t>
            </a:r>
            <a:endParaRPr lang="en-US" sz="1600" dirty="0">
              <a:latin typeface="Calibri"/>
            </a:endParaRPr>
          </a:p>
        </p:txBody>
      </p:sp>
      <p:sp>
        <p:nvSpPr>
          <p:cNvPr id="115726" name="AutoShape 14"/>
          <p:cNvSpPr>
            <a:spLocks noChangeArrowheads="1"/>
          </p:cNvSpPr>
          <p:nvPr/>
        </p:nvSpPr>
        <p:spPr bwMode="auto">
          <a:xfrm>
            <a:off x="4724400" y="4876800"/>
            <a:ext cx="2514600" cy="609600"/>
          </a:xfrm>
          <a:prstGeom prst="wedgeRectCallout">
            <a:avLst>
              <a:gd name="adj1" fmla="val -102019"/>
              <a:gd name="adj2" fmla="val 82551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the spouse of the sister of eve is 99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</a:t>
            </a:r>
            <a:endParaRPr lang="en-US" sz="1600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6698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16" grpId="0" animBg="1"/>
      <p:bldP spid="115716" grpId="1" animBg="1"/>
      <p:bldP spid="115717" grpId="0" animBg="1"/>
      <p:bldP spid="115717" grpId="1" animBg="1"/>
      <p:bldP spid="115718" grpId="0" animBg="1"/>
      <p:bldP spid="115718" grpId="1" animBg="1"/>
      <p:bldP spid="115719" grpId="0" animBg="1"/>
      <p:bldP spid="115719" grpId="1" animBg="1"/>
      <p:bldP spid="115720" grpId="0" animBg="1"/>
      <p:bldP spid="115720" grpId="1" animBg="1"/>
      <p:bldP spid="115721" grpId="0" animBg="1"/>
      <p:bldP spid="115721" grpId="1" animBg="1"/>
      <p:bldP spid="115722" grpId="0" animBg="1"/>
      <p:bldP spid="115722" grpId="1" animBg="1"/>
      <p:bldP spid="115723" grpId="0" animBg="1"/>
      <p:bldP spid="115723" grpId="1" animBg="1"/>
      <p:bldP spid="115724" grpId="0" animBg="1"/>
      <p:bldP spid="115724" grpId="1" animBg="1"/>
      <p:bldP spid="115725" grpId="0" animBg="1"/>
      <p:bldP spid="115725" grpId="1" animBg="1"/>
      <p:bldP spid="115726" grpId="0" animBg="1"/>
      <p:bldP spid="115726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2"/>
          <p:cNvSpPr>
            <a:spLocks noGrp="1" noChangeArrowheads="1"/>
          </p:cNvSpPr>
          <p:nvPr>
            <p:ph type="title"/>
          </p:nvPr>
        </p:nvSpPr>
        <p:spPr>
          <a:xfrm>
            <a:off x="385763" y="295275"/>
            <a:ext cx="8229600" cy="855663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Is RDF(S) better than XML?</a:t>
            </a:r>
          </a:p>
        </p:txBody>
      </p:sp>
      <p:sp>
        <p:nvSpPr>
          <p:cNvPr id="952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799" y="1154112"/>
            <a:ext cx="7929563" cy="5500687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400" dirty="0">
                <a:latin typeface="Calibri"/>
              </a:rPr>
              <a:t>Q: For a specific application, should I use XML or RDF?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400" dirty="0">
                <a:latin typeface="Calibri"/>
              </a:rPr>
              <a:t>A: It depends… 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latin typeface="Calibri"/>
              </a:rPr>
              <a:t>XML's model is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a tree, i.e., a strong hierarchy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applications may rely on hierarchy position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relatively simple syntax and structure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not easy to </a:t>
            </a:r>
            <a:r>
              <a:rPr lang="en-US" sz="2400" i="1" dirty="0">
                <a:latin typeface="Calibri"/>
                <a:ea typeface="ＭＳ Ｐゴシック" charset="0"/>
              </a:rPr>
              <a:t>combine</a:t>
            </a:r>
            <a:r>
              <a:rPr lang="en-US" sz="2400" dirty="0">
                <a:latin typeface="Calibri"/>
                <a:ea typeface="ＭＳ Ｐゴシック" charset="0"/>
              </a:rPr>
              <a:t> trees 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latin typeface="Calibri"/>
              </a:rPr>
              <a:t>RDF's model is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a </a:t>
            </a:r>
            <a:r>
              <a:rPr lang="en-US" sz="2400" i="1" dirty="0">
                <a:latin typeface="Calibri"/>
                <a:ea typeface="ＭＳ Ｐゴシック" charset="0"/>
              </a:rPr>
              <a:t>loose</a:t>
            </a:r>
            <a:r>
              <a:rPr lang="en-US" sz="2400" dirty="0">
                <a:latin typeface="Calibri"/>
                <a:ea typeface="ＭＳ Ｐゴシック" charset="0"/>
              </a:rPr>
              <a:t> collections of relations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applications may do </a:t>
            </a:r>
            <a:r>
              <a:rPr lang="en-US" altLang="ja-JP" sz="2400" dirty="0">
                <a:latin typeface="Calibri"/>
                <a:ea typeface="ＭＳ Ｐゴシック" charset="0"/>
              </a:rPr>
              <a:t>database-like search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not easy to recover hierarchy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easy to combine relations in one big collection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great for the integration of heterogeneous information </a:t>
            </a:r>
          </a:p>
        </p:txBody>
      </p:sp>
    </p:spTree>
    <p:extLst>
      <p:ext uri="{BB962C8B-B14F-4D97-AF65-F5344CB8AC3E}">
        <p14:creationId xmlns:p14="http://schemas.microsoft.com/office/powerpoint/2010/main" val="6714841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W3C Semantic Web Stack</a:t>
            </a:r>
          </a:p>
        </p:txBody>
      </p:sp>
      <p:pic>
        <p:nvPicPr>
          <p:cNvPr id="5" name="Picture 4" descr="Semantic_Web_Stac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5899" y="1394994"/>
            <a:ext cx="5202863" cy="546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083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432800" cy="4986784"/>
          </a:xfrm>
        </p:spPr>
        <p:txBody>
          <a:bodyPr>
            <a:normAutofit/>
          </a:bodyPr>
          <a:lstStyle/>
          <a:p>
            <a:r>
              <a:rPr lang="en-US" dirty="0"/>
              <a:t> Database (DB) vs. knowledge base (KB)?</a:t>
            </a:r>
          </a:p>
          <a:p>
            <a:pPr lvl="1"/>
            <a:r>
              <a:rPr lang="en-US" dirty="0"/>
              <a:t>TL;DR: DBs have facts, KBs have general knowledge and (maybe) facts</a:t>
            </a:r>
          </a:p>
          <a:p>
            <a:pPr lvl="1"/>
            <a:r>
              <a:rPr lang="en-US" dirty="0"/>
              <a:t>DBs typically have simple schemas (knowledge) and lots of data (facts)</a:t>
            </a:r>
          </a:p>
          <a:p>
            <a:pPr lvl="1"/>
            <a:r>
              <a:rPr lang="en-US" dirty="0"/>
              <a:t>KBs have complex schemas (aka ontologies) and may or may not have a lot of instances (data)</a:t>
            </a:r>
          </a:p>
          <a:p>
            <a:r>
              <a:rPr lang="en-US" dirty="0"/>
              <a:t>KBs support inference, e.g., </a:t>
            </a:r>
          </a:p>
          <a:p>
            <a:pPr marL="288925" lvl="1" indent="0">
              <a:buNone/>
            </a:pPr>
            <a:r>
              <a:rPr lang="en-US" sz="2000" dirty="0"/>
              <a:t>parent(?</a:t>
            </a:r>
            <a:r>
              <a:rPr lang="en-US" sz="2000" dirty="0" err="1"/>
              <a:t>x,?y</a:t>
            </a:r>
            <a:r>
              <a:rPr lang="en-US" sz="2000" dirty="0"/>
              <a:t>) =&gt; person(?x), person(?y), child(?</a:t>
            </a:r>
            <a:r>
              <a:rPr lang="en-US" sz="2000" dirty="0" err="1"/>
              <a:t>y,?x</a:t>
            </a:r>
            <a:r>
              <a:rPr lang="en-US" sz="2000" dirty="0"/>
              <a:t>), older(?</a:t>
            </a:r>
            <a:r>
              <a:rPr lang="en-US" sz="2000" dirty="0" err="1"/>
              <a:t>x,?y</a:t>
            </a:r>
            <a:r>
              <a:rPr lang="en-US" sz="2000" dirty="0"/>
              <a:t>), ?x≠?y</a:t>
            </a:r>
          </a:p>
          <a:p>
            <a:pPr marL="288925" lvl="1" indent="0">
              <a:buNone/>
            </a:pPr>
            <a:r>
              <a:rPr lang="en-US" sz="2000" dirty="0"/>
              <a:t>Parent(</a:t>
            </a:r>
            <a:r>
              <a:rPr lang="en-US" sz="2000" dirty="0" err="1"/>
              <a:t>john,mary</a:t>
            </a:r>
            <a:r>
              <a:rPr lang="en-US" sz="2000" dirty="0"/>
              <a:t>) =&gt; person(john), child(</a:t>
            </a:r>
            <a:r>
              <a:rPr lang="en-US" sz="2000" dirty="0" err="1"/>
              <a:t>mary,john</a:t>
            </a:r>
            <a:r>
              <a:rPr lang="en-US" sz="2000" dirty="0"/>
              <a:t>), 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6634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60338"/>
            <a:ext cx="8229600" cy="1143000"/>
          </a:xfrm>
        </p:spPr>
        <p:txBody>
          <a:bodyPr/>
          <a:lstStyle/>
          <a:p>
            <a:pPr eaLnBrk="1" hangingPunct="1"/>
            <a:r>
              <a:rPr lang="en-GB" dirty="0">
                <a:latin typeface="Calibri"/>
              </a:rPr>
              <a:t>Problems with RDFS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534400" cy="4648200"/>
          </a:xfrm>
        </p:spPr>
        <p:txBody>
          <a:bodyPr>
            <a:noAutofit/>
          </a:bodyPr>
          <a:lstStyle/>
          <a:p>
            <a:pPr marL="168275" indent="-168275" eaLnBrk="1" hangingPunct="1"/>
            <a:r>
              <a:rPr lang="en-GB" sz="2800" dirty="0">
                <a:latin typeface="Calibri"/>
              </a:rPr>
              <a:t>RDFS </a:t>
            </a:r>
            <a:r>
              <a:rPr lang="en-GB" sz="2800" b="1" dirty="0">
                <a:latin typeface="Calibri"/>
              </a:rPr>
              <a:t>too weak</a:t>
            </a:r>
            <a:r>
              <a:rPr lang="en-GB" sz="2800" dirty="0">
                <a:latin typeface="Calibri"/>
              </a:rPr>
              <a:t> to describe resources in detail, e.g.</a:t>
            </a:r>
          </a:p>
          <a:p>
            <a:pPr marL="400050" lvl="1" indent="-117475" eaLnBrk="1" hangingPunct="1"/>
            <a:r>
              <a:rPr lang="en-GB" dirty="0">
                <a:latin typeface="Calibri"/>
                <a:ea typeface="ＭＳ Ｐゴシック" charset="0"/>
              </a:rPr>
              <a:t>No </a:t>
            </a:r>
            <a:r>
              <a:rPr lang="en-GB" i="1" dirty="0">
                <a:latin typeface="Calibri"/>
                <a:ea typeface="ＭＳ Ｐゴシック" charset="0"/>
              </a:rPr>
              <a:t>localised range and domain</a:t>
            </a:r>
            <a:r>
              <a:rPr lang="en-GB" dirty="0">
                <a:latin typeface="Calibri"/>
                <a:ea typeface="ＭＳ Ｐゴシック" charset="0"/>
              </a:rPr>
              <a:t> constraints</a:t>
            </a:r>
          </a:p>
          <a:p>
            <a:pPr marL="514350" lvl="2" indent="0" eaLnBrk="1" hangingPunct="1">
              <a:buFont typeface="Georgia" charset="0"/>
              <a:buNone/>
            </a:pPr>
            <a:r>
              <a:rPr lang="en-GB" dirty="0">
                <a:latin typeface="Calibri"/>
                <a:ea typeface="ＭＳ Ｐゴシック" charset="0"/>
              </a:rPr>
              <a:t>Can’t say that the range of </a:t>
            </a:r>
            <a:r>
              <a:rPr lang="en-GB" dirty="0" err="1">
                <a:latin typeface="Calibri"/>
                <a:ea typeface="ＭＳ Ｐゴシック" charset="0"/>
              </a:rPr>
              <a:t>hasChild</a:t>
            </a:r>
            <a:r>
              <a:rPr lang="en-GB" dirty="0">
                <a:latin typeface="Calibri"/>
                <a:ea typeface="ＭＳ Ｐゴシック" charset="0"/>
              </a:rPr>
              <a:t> is person when applied to persons and dog when applied to dogs</a:t>
            </a:r>
          </a:p>
          <a:p>
            <a:pPr marL="400050" lvl="1" indent="-117475" eaLnBrk="1" hangingPunct="1"/>
            <a:r>
              <a:rPr lang="en-GB" dirty="0">
                <a:latin typeface="Calibri"/>
                <a:ea typeface="ＭＳ Ｐゴシック" charset="0"/>
              </a:rPr>
              <a:t>No </a:t>
            </a:r>
            <a:r>
              <a:rPr lang="en-GB" i="1" dirty="0">
                <a:latin typeface="Calibri"/>
                <a:ea typeface="ＭＳ Ｐゴシック" charset="0"/>
              </a:rPr>
              <a:t>existence/cardinality</a:t>
            </a:r>
            <a:r>
              <a:rPr lang="en-GB" dirty="0">
                <a:latin typeface="Calibri"/>
                <a:ea typeface="ＭＳ Ｐゴシック" charset="0"/>
              </a:rPr>
              <a:t> constraints</a:t>
            </a:r>
          </a:p>
          <a:p>
            <a:pPr marL="514350" lvl="2" indent="0" eaLnBrk="1" hangingPunct="1">
              <a:buFont typeface="Georgia" charset="0"/>
              <a:buNone/>
            </a:pPr>
            <a:r>
              <a:rPr lang="en-GB" dirty="0">
                <a:latin typeface="Calibri"/>
                <a:ea typeface="ＭＳ Ｐゴシック" charset="0"/>
              </a:rPr>
              <a:t>Can’t say that all </a:t>
            </a:r>
            <a:r>
              <a:rPr lang="en-GB" i="1" dirty="0">
                <a:latin typeface="Calibri"/>
                <a:ea typeface="ＭＳ Ｐゴシック" charset="0"/>
              </a:rPr>
              <a:t>instances</a:t>
            </a:r>
            <a:r>
              <a:rPr lang="en-GB" dirty="0">
                <a:latin typeface="Calibri"/>
                <a:ea typeface="ＭＳ Ｐゴシック" charset="0"/>
              </a:rPr>
              <a:t> of person have a mother that is also a person, or that persons have exactly two parents</a:t>
            </a:r>
          </a:p>
          <a:p>
            <a:pPr marL="400050" lvl="1" indent="-117475" eaLnBrk="1" hangingPunct="1"/>
            <a:r>
              <a:rPr lang="en-GB" dirty="0">
                <a:latin typeface="Calibri"/>
                <a:ea typeface="ＭＳ Ｐゴシック" charset="0"/>
              </a:rPr>
              <a:t>No </a:t>
            </a:r>
            <a:r>
              <a:rPr lang="en-GB" i="1" dirty="0">
                <a:latin typeface="Calibri"/>
                <a:ea typeface="ＭＳ Ｐゴシック" charset="0"/>
              </a:rPr>
              <a:t>transitive, inverse or symmetrical</a:t>
            </a:r>
            <a:r>
              <a:rPr lang="en-GB" dirty="0">
                <a:latin typeface="Calibri"/>
                <a:ea typeface="ＭＳ Ｐゴシック" charset="0"/>
              </a:rPr>
              <a:t> properties</a:t>
            </a:r>
          </a:p>
          <a:p>
            <a:pPr marL="514350" lvl="2" indent="0" eaLnBrk="1" hangingPunct="1">
              <a:buFont typeface="Georgia" charset="0"/>
              <a:buNone/>
            </a:pPr>
            <a:r>
              <a:rPr lang="en-GB" dirty="0">
                <a:latin typeface="Calibri"/>
                <a:ea typeface="ＭＳ Ｐゴシック" charset="0"/>
              </a:rPr>
              <a:t>Can’t say </a:t>
            </a:r>
            <a:r>
              <a:rPr lang="en-GB" dirty="0" err="1">
                <a:latin typeface="Calibri"/>
                <a:ea typeface="ＭＳ Ｐゴシック" charset="0"/>
              </a:rPr>
              <a:t>isPartOf</a:t>
            </a:r>
            <a:r>
              <a:rPr lang="en-GB" dirty="0">
                <a:latin typeface="Calibri"/>
                <a:ea typeface="ＭＳ Ｐゴシック" charset="0"/>
              </a:rPr>
              <a:t> is a transitive property, </a:t>
            </a:r>
            <a:r>
              <a:rPr lang="en-GB" dirty="0" err="1">
                <a:latin typeface="Calibri"/>
                <a:ea typeface="ＭＳ Ｐゴシック" charset="0"/>
              </a:rPr>
              <a:t>hasPart</a:t>
            </a:r>
            <a:r>
              <a:rPr lang="en-GB" dirty="0">
                <a:latin typeface="Calibri"/>
                <a:ea typeface="ＭＳ Ｐゴシック" charset="0"/>
              </a:rPr>
              <a:t> is the inverse of </a:t>
            </a:r>
            <a:r>
              <a:rPr lang="en-GB" dirty="0" err="1">
                <a:latin typeface="Calibri"/>
                <a:ea typeface="ＭＳ Ｐゴシック" charset="0"/>
              </a:rPr>
              <a:t>isPartOf</a:t>
            </a:r>
            <a:r>
              <a:rPr lang="en-GB" dirty="0">
                <a:latin typeface="Calibri"/>
                <a:ea typeface="ＭＳ Ｐゴシック" charset="0"/>
              </a:rPr>
              <a:t> or touches is symmetrical</a:t>
            </a:r>
          </a:p>
          <a:p>
            <a:pPr marL="168275" indent="-168275" eaLnBrk="1" hangingPunct="1"/>
            <a:r>
              <a:rPr lang="en-GB" sz="2800" dirty="0">
                <a:latin typeface="Calibri"/>
              </a:rPr>
              <a:t>We need RDF terms providing these and other features.</a:t>
            </a:r>
          </a:p>
        </p:txBody>
      </p:sp>
    </p:spTree>
    <p:extLst>
      <p:ext uri="{BB962C8B-B14F-4D97-AF65-F5344CB8AC3E}">
        <p14:creationId xmlns:p14="http://schemas.microsoft.com/office/powerpoint/2010/main" val="7229840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1" grpId="0" build="p" bldLvl="2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127000"/>
            <a:ext cx="8305800" cy="844550"/>
          </a:xfrm>
        </p:spPr>
        <p:txBody>
          <a:bodyPr/>
          <a:lstStyle/>
          <a:p>
            <a:pPr eaLnBrk="1" hangingPunct="1"/>
            <a:r>
              <a:rPr lang="en-US" sz="3200" dirty="0">
                <a:latin typeface="Calibri"/>
              </a:rPr>
              <a:t>W3C’</a:t>
            </a:r>
            <a:r>
              <a:rPr lang="en-US" altLang="ja-JP" sz="3200" dirty="0">
                <a:latin typeface="Calibri"/>
              </a:rPr>
              <a:t>s Web Ontology Language (OWL)</a:t>
            </a:r>
            <a:endParaRPr lang="en-US" sz="3200" dirty="0">
              <a:latin typeface="Calibri"/>
            </a:endParaRPr>
          </a:p>
        </p:txBody>
      </p:sp>
      <p:sp>
        <p:nvSpPr>
          <p:cNvPr id="1054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073711"/>
            <a:ext cx="8610600" cy="5784289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110000"/>
              </a:lnSpc>
            </a:pPr>
            <a:r>
              <a:rPr lang="en-US" sz="2800" dirty="0">
                <a:latin typeface="Calibri"/>
              </a:rPr>
              <a:t>DARPA project, DAML+OIL, begat OWL</a:t>
            </a:r>
          </a:p>
          <a:p>
            <a:pPr eaLnBrk="1" hangingPunct="1">
              <a:lnSpc>
                <a:spcPct val="110000"/>
              </a:lnSpc>
            </a:pPr>
            <a:r>
              <a:rPr lang="en-US" sz="2800" dirty="0">
                <a:latin typeface="Calibri"/>
              </a:rPr>
              <a:t>OWL released as W3C recommendation 2/10/04</a:t>
            </a:r>
          </a:p>
          <a:p>
            <a:pPr eaLnBrk="1" hangingPunct="1">
              <a:lnSpc>
                <a:spcPct val="110000"/>
              </a:lnSpc>
            </a:pPr>
            <a:r>
              <a:rPr lang="en-US" sz="2800" dirty="0">
                <a:latin typeface="Calibri"/>
              </a:rPr>
              <a:t>See the </a:t>
            </a:r>
            <a:r>
              <a:rPr lang="en-US" sz="2800" dirty="0">
                <a:latin typeface="Calibri"/>
                <a:hlinkClick r:id="rId3"/>
              </a:rPr>
              <a:t>W3C OWL pages </a:t>
            </a:r>
            <a:r>
              <a:rPr lang="en-US" sz="2800" dirty="0">
                <a:latin typeface="Calibri"/>
              </a:rPr>
              <a:t>for overview, guide, specification, test cases, etc. </a:t>
            </a:r>
          </a:p>
          <a:p>
            <a:pPr eaLnBrk="1" hangingPunct="1">
              <a:lnSpc>
                <a:spcPct val="110000"/>
              </a:lnSpc>
            </a:pPr>
            <a:r>
              <a:rPr lang="en-US" sz="2800" dirty="0">
                <a:latin typeface="Calibri"/>
              </a:rPr>
              <a:t>Three layers of OWL are defined of decreasing levels of complexity and expressiveness 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2400" b="1" dirty="0">
                <a:latin typeface="Calibri"/>
                <a:ea typeface="ＭＳ Ｐゴシック" charset="0"/>
              </a:rPr>
              <a:t>OWL Full</a:t>
            </a:r>
            <a:r>
              <a:rPr lang="en-US" sz="2400" dirty="0">
                <a:latin typeface="Calibri"/>
                <a:ea typeface="ＭＳ Ｐゴシック" charset="0"/>
              </a:rPr>
              <a:t> is the whole thing 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2400" b="1" dirty="0">
                <a:latin typeface="Calibri"/>
                <a:ea typeface="ＭＳ Ｐゴシック" charset="0"/>
              </a:rPr>
              <a:t>OWL DL</a:t>
            </a:r>
            <a:r>
              <a:rPr lang="en-US" sz="2400" dirty="0">
                <a:latin typeface="Calibri"/>
                <a:ea typeface="ＭＳ Ｐゴシック" charset="0"/>
              </a:rPr>
              <a:t> (Description Logic) introduces restrictions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2400" b="1" dirty="0">
                <a:latin typeface="Calibri"/>
                <a:ea typeface="ＭＳ Ｐゴシック" charset="0"/>
              </a:rPr>
              <a:t>OWL Lite</a:t>
            </a:r>
            <a:r>
              <a:rPr lang="en-US" sz="2400" dirty="0">
                <a:latin typeface="Calibri"/>
                <a:ea typeface="ＭＳ Ｐゴシック" charset="0"/>
              </a:rPr>
              <a:t> is an entry level language intended to be easy to understand and implement</a:t>
            </a:r>
          </a:p>
          <a:p>
            <a:pPr>
              <a:lnSpc>
                <a:spcPct val="110000"/>
              </a:lnSpc>
            </a:pPr>
            <a:r>
              <a:rPr lang="en-US" sz="2800" dirty="0">
                <a:latin typeface="Calibri"/>
                <a:ea typeface="ＭＳ Ｐゴシック" charset="0"/>
              </a:rPr>
              <a:t>Owl 2 became a W3C recommendation in 2009, updated in 2012</a:t>
            </a:r>
          </a:p>
        </p:txBody>
      </p:sp>
    </p:spTree>
    <p:extLst>
      <p:ext uri="{BB962C8B-B14F-4D97-AF65-F5344CB8AC3E}">
        <p14:creationId xmlns:p14="http://schemas.microsoft.com/office/powerpoint/2010/main" val="32262723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2"/>
          <p:cNvSpPr>
            <a:spLocks noGrp="1" noChangeArrowheads="1"/>
          </p:cNvSpPr>
          <p:nvPr>
            <p:ph type="title"/>
          </p:nvPr>
        </p:nvSpPr>
        <p:spPr>
          <a:xfrm>
            <a:off x="385763" y="314325"/>
            <a:ext cx="8229600" cy="744538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GB" dirty="0">
                <a:latin typeface="Calibri"/>
              </a:rPr>
              <a:t>OWL </a:t>
            </a:r>
            <a:r>
              <a:rPr lang="en-GB" dirty="0">
                <a:latin typeface="Calibri"/>
                <a:sym typeface="Symbol" charset="0"/>
              </a:rPr>
              <a:t></a:t>
            </a:r>
            <a:r>
              <a:rPr lang="en-GB" dirty="0">
                <a:latin typeface="Calibri"/>
                <a:sym typeface="Wingdings 3" charset="0"/>
              </a:rPr>
              <a:t> RDF</a:t>
            </a:r>
            <a:endParaRPr lang="en-GB" dirty="0">
              <a:latin typeface="Calibri"/>
            </a:endParaRPr>
          </a:p>
        </p:txBody>
      </p:sp>
      <p:sp>
        <p:nvSpPr>
          <p:cNvPr id="1075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143000"/>
            <a:ext cx="8267700" cy="4724400"/>
          </a:xfrm>
        </p:spPr>
        <p:txBody>
          <a:bodyPr>
            <a:noAutofit/>
          </a:bodyPr>
          <a:lstStyle/>
          <a:p>
            <a:pPr marL="225425" indent="-225425" eaLnBrk="1" hangingPunct="1"/>
            <a:r>
              <a:rPr lang="en-GB" sz="2800" dirty="0">
                <a:latin typeface="Calibri"/>
              </a:rPr>
              <a:t>An OWL document is a set of RDF statements</a:t>
            </a:r>
          </a:p>
          <a:p>
            <a:pPr marL="565150" lvl="1" indent="-225425" eaLnBrk="1" hangingPunct="1"/>
            <a:r>
              <a:rPr lang="en-GB" dirty="0">
                <a:latin typeface="Calibri"/>
                <a:ea typeface="ＭＳ Ｐゴシック" charset="0"/>
              </a:rPr>
              <a:t>OWL defines semantics for certain statements</a:t>
            </a:r>
          </a:p>
          <a:p>
            <a:pPr marL="565150" lvl="1" indent="-225425" eaLnBrk="1" hangingPunct="1"/>
            <a:r>
              <a:rPr lang="en-GB" dirty="0">
                <a:latin typeface="Calibri"/>
                <a:ea typeface="ＭＳ Ｐゴシック" charset="0"/>
              </a:rPr>
              <a:t>Does </a:t>
            </a:r>
            <a:r>
              <a:rPr lang="en-GB" b="1" dirty="0">
                <a:latin typeface="Calibri"/>
                <a:ea typeface="ＭＳ Ｐゴシック" charset="0"/>
              </a:rPr>
              <a:t>NOT</a:t>
            </a:r>
            <a:r>
              <a:rPr lang="en-GB" dirty="0">
                <a:latin typeface="Calibri"/>
                <a:ea typeface="ＭＳ Ｐゴシック" charset="0"/>
              </a:rPr>
              <a:t> restrict what can be said; documents can include arbitrary RDF</a:t>
            </a:r>
          </a:p>
          <a:p>
            <a:pPr marL="565150" lvl="1" indent="-225425" eaLnBrk="1" hangingPunct="1"/>
            <a:r>
              <a:rPr lang="en-GB" dirty="0">
                <a:latin typeface="Calibri"/>
                <a:ea typeface="ＭＳ Ｐゴシック" charset="0"/>
              </a:rPr>
              <a:t>But no OWL semantics for non-OWL statements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Adds capabilities common to </a:t>
            </a:r>
            <a:r>
              <a:rPr lang="en-GB" sz="2800" dirty="0">
                <a:latin typeface="Calibri"/>
                <a:hlinkClick r:id="rId3"/>
              </a:rPr>
              <a:t>description logics</a:t>
            </a:r>
            <a:r>
              <a:rPr lang="en-GB" sz="2800" dirty="0">
                <a:latin typeface="Calibri"/>
              </a:rPr>
              <a:t>, e.g., </a:t>
            </a:r>
            <a:r>
              <a:rPr lang="en-GB" sz="2800" dirty="0">
                <a:latin typeface="Calibri"/>
                <a:ea typeface="ＭＳ Ｐゴシック" charset="0"/>
              </a:rPr>
              <a:t>cardinality constraints, defined classes, equivalence, disjoint classes, etc.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Supports ontologies as objects (e.g.,</a:t>
            </a:r>
            <a:r>
              <a:rPr lang="en-GB" sz="2800" dirty="0">
                <a:latin typeface="Calibri"/>
                <a:ea typeface="ＭＳ Ｐゴシック" charset="0"/>
              </a:rPr>
              <a:t> importing, versioning, …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A complete OWL reasoning is significantly more complex than a complete RDFS reasoner</a:t>
            </a:r>
          </a:p>
        </p:txBody>
      </p:sp>
    </p:spTree>
    <p:extLst>
      <p:ext uri="{BB962C8B-B14F-4D97-AF65-F5344CB8AC3E}">
        <p14:creationId xmlns:p14="http://schemas.microsoft.com/office/powerpoint/2010/main" val="3403464696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2"/>
          <p:cNvSpPr>
            <a:spLocks noGrp="1" noChangeArrowheads="1"/>
          </p:cNvSpPr>
          <p:nvPr>
            <p:ph type="title"/>
          </p:nvPr>
        </p:nvSpPr>
        <p:spPr>
          <a:xfrm>
            <a:off x="385763" y="314325"/>
            <a:ext cx="8229600" cy="744538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GB" dirty="0">
                <a:latin typeface="Calibri"/>
              </a:rPr>
              <a:t>OWL </a:t>
            </a:r>
            <a:r>
              <a:rPr lang="en-GB" dirty="0">
                <a:latin typeface="Calibri"/>
                <a:sym typeface="Symbol" charset="0"/>
              </a:rPr>
              <a:t></a:t>
            </a:r>
            <a:r>
              <a:rPr lang="en-GB" dirty="0">
                <a:latin typeface="Calibri"/>
                <a:sym typeface="Wingdings 3" charset="0"/>
              </a:rPr>
              <a:t> RDF</a:t>
            </a:r>
            <a:endParaRPr lang="en-GB" dirty="0">
              <a:latin typeface="Calibri"/>
            </a:endParaRPr>
          </a:p>
        </p:txBody>
      </p:sp>
      <p:sp>
        <p:nvSpPr>
          <p:cNvPr id="1075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143000"/>
            <a:ext cx="8267700" cy="5493774"/>
          </a:xfrm>
        </p:spPr>
        <p:txBody>
          <a:bodyPr>
            <a:noAutofit/>
          </a:bodyPr>
          <a:lstStyle/>
          <a:p>
            <a:pPr marL="225425" indent="-225425" eaLnBrk="1" hangingPunct="1"/>
            <a:r>
              <a:rPr lang="en-GB" sz="2800" dirty="0">
                <a:latin typeface="Calibri"/>
              </a:rPr>
              <a:t>RDF allows us to define instance-level data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RDFS adds the ability to add some schema-level data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OWL extends this to allow much more schema-level information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We typically use RDFS and OWL to define domain </a:t>
            </a:r>
            <a:r>
              <a:rPr lang="en-GB" sz="2800" b="1" dirty="0">
                <a:latin typeface="Calibri"/>
              </a:rPr>
              <a:t>ontologies</a:t>
            </a:r>
            <a:r>
              <a:rPr lang="en-GB" sz="2800" dirty="0">
                <a:latin typeface="Calibri"/>
              </a:rPr>
              <a:t> (i.e., schemas)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And then use those ontologies to state information about </a:t>
            </a:r>
            <a:r>
              <a:rPr lang="en-GB" sz="2800" b="1" dirty="0">
                <a:latin typeface="Calibri"/>
              </a:rPr>
              <a:t>instances</a:t>
            </a:r>
            <a:endParaRPr lang="en-GB" sz="2400" b="1" dirty="0">
              <a:latin typeface="Calibri"/>
            </a:endParaRPr>
          </a:p>
          <a:p>
            <a:pPr marL="225425" indent="-225425" eaLnBrk="1" hangingPunct="1"/>
            <a:r>
              <a:rPr lang="en-GB" sz="2400" b="1" dirty="0">
                <a:latin typeface="Calibri"/>
              </a:rPr>
              <a:t>Aside: </a:t>
            </a:r>
            <a:r>
              <a:rPr lang="en-GB" sz="2400" dirty="0">
                <a:latin typeface="Calibri"/>
              </a:rPr>
              <a:t>I typically reserve the word </a:t>
            </a:r>
            <a:r>
              <a:rPr lang="en-GB" sz="2400" i="1" dirty="0">
                <a:latin typeface="Calibri"/>
              </a:rPr>
              <a:t>ontology</a:t>
            </a:r>
            <a:r>
              <a:rPr lang="en-GB" sz="2400" dirty="0">
                <a:latin typeface="Calibri"/>
              </a:rPr>
              <a:t> to refer to schema definitions.  These can include individuals, of course, but often do not.</a:t>
            </a:r>
            <a:endParaRPr lang="en-GB" sz="2800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5293385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Embedding Semantic Data in 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Embedding semantic data in HTML allows documents to be understood by people and machines</a:t>
            </a:r>
          </a:p>
          <a:p>
            <a:pPr lvl="1"/>
            <a:r>
              <a:rPr lang="en-US" dirty="0"/>
              <a:t>RDFa is a ‘standard’ for embedding RDF in HTML as tag attributes</a:t>
            </a:r>
          </a:p>
          <a:p>
            <a:pPr lvl="1"/>
            <a:r>
              <a:rPr lang="en-US" dirty="0"/>
              <a:t>JSON-LD is a ‘standard’ for embedding RDF in a simple json-compatible serialization</a:t>
            </a:r>
          </a:p>
          <a:p>
            <a:r>
              <a:rPr lang="en-US" dirty="0"/>
              <a:t>Facebook looks for embedded RDFa state-</a:t>
            </a:r>
            <a:r>
              <a:rPr lang="en-US" dirty="0" err="1"/>
              <a:t>ments</a:t>
            </a:r>
            <a:r>
              <a:rPr lang="en-US" dirty="0"/>
              <a:t> using its </a:t>
            </a:r>
            <a:r>
              <a:rPr lang="en-US" dirty="0" err="1"/>
              <a:t>opengraph</a:t>
            </a:r>
            <a:r>
              <a:rPr lang="en-US" dirty="0"/>
              <a:t> (</a:t>
            </a:r>
            <a:r>
              <a:rPr lang="en-US" dirty="0" err="1"/>
              <a:t>og</a:t>
            </a:r>
            <a:r>
              <a:rPr lang="en-US" dirty="0"/>
              <a:t>) vocabulary</a:t>
            </a:r>
          </a:p>
          <a:p>
            <a:r>
              <a:rPr lang="en-US" dirty="0" err="1"/>
              <a:t>Bestbuy</a:t>
            </a:r>
            <a:r>
              <a:rPr lang="en-US" dirty="0"/>
              <a:t> embeds produce info in RDFa</a:t>
            </a:r>
          </a:p>
        </p:txBody>
      </p:sp>
    </p:spTree>
    <p:extLst>
      <p:ext uri="{BB962C8B-B14F-4D97-AF65-F5344CB8AC3E}">
        <p14:creationId xmlns:p14="http://schemas.microsoft.com/office/powerpoint/2010/main" val="26396802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9454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/>
              <a:t>Detecting semantic data via a browser</a:t>
            </a: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E14FC430-4B16-DA4F-BF40-6C4FF1EA9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150" y="1097602"/>
            <a:ext cx="7470329" cy="56609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05972E-C5C9-EE41-A2B0-90A3226BF1F1}"/>
              </a:ext>
            </a:extLst>
          </p:cNvPr>
          <p:cNvSpPr txBox="1"/>
          <p:nvPr/>
        </p:nvSpPr>
        <p:spPr>
          <a:xfrm>
            <a:off x="163730" y="6396335"/>
            <a:ext cx="9087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linkClick r:id="rId2"/>
              </a:rPr>
              <a:t>https://www.allrecipes.com/recipe/12682/apple-pie-by-grandma-ople/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60182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9454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/>
              <a:t>Detecting semantic data via a browser</a:t>
            </a: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E14FC430-4B16-DA4F-BF40-6C4FF1EA9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150" y="1097602"/>
            <a:ext cx="7470329" cy="56609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05972E-C5C9-EE41-A2B0-90A3226BF1F1}"/>
              </a:ext>
            </a:extLst>
          </p:cNvPr>
          <p:cNvSpPr txBox="1"/>
          <p:nvPr/>
        </p:nvSpPr>
        <p:spPr>
          <a:xfrm>
            <a:off x="163730" y="6396335"/>
            <a:ext cx="9087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linkClick r:id="rId2"/>
              </a:rPr>
              <a:t>https://www.allrecipes.com/recipe/12682/apple-pie-by-grandma-ople/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FF136C-B300-0842-BFCB-C2C1B03FA5FB}"/>
              </a:ext>
            </a:extLst>
          </p:cNvPr>
          <p:cNvSpPr txBox="1"/>
          <p:nvPr/>
        </p:nvSpPr>
        <p:spPr>
          <a:xfrm>
            <a:off x="2646947" y="2221351"/>
            <a:ext cx="2512163" cy="553998"/>
          </a:xfrm>
          <a:prstGeom prst="rect">
            <a:avLst/>
          </a:prstGeom>
          <a:solidFill>
            <a:schemeClr val="tx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Structured data sniffer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Shows many kinds of embedded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9DD8A3-4F18-C747-AA26-C30484AF8F7A}"/>
              </a:ext>
            </a:extLst>
          </p:cNvPr>
          <p:cNvSpPr txBox="1"/>
          <p:nvPr/>
        </p:nvSpPr>
        <p:spPr>
          <a:xfrm>
            <a:off x="6616026" y="2406017"/>
            <a:ext cx="2338910" cy="553998"/>
          </a:xfrm>
          <a:prstGeom prst="rect">
            <a:avLst/>
          </a:prstGeom>
          <a:solidFill>
            <a:schemeClr val="tx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Structured data testing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Shows/debugs </a:t>
            </a:r>
            <a:r>
              <a:rPr lang="en-US" sz="1200" dirty="0" err="1">
                <a:solidFill>
                  <a:schemeClr val="bg1"/>
                </a:solidFill>
              </a:rPr>
              <a:t>schema.org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0B38807-828F-8D48-B09F-4A49F1A84D65}"/>
              </a:ext>
            </a:extLst>
          </p:cNvPr>
          <p:cNvCxnSpPr>
            <a:cxnSpLocks/>
          </p:cNvCxnSpPr>
          <p:nvPr/>
        </p:nvCxnSpPr>
        <p:spPr>
          <a:xfrm flipV="1">
            <a:off x="4941229" y="1636295"/>
            <a:ext cx="1382569" cy="7697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FF94C6-712A-D447-B9E5-7FB0D8CA69B5}"/>
              </a:ext>
            </a:extLst>
          </p:cNvPr>
          <p:cNvCxnSpPr>
            <a:cxnSpLocks/>
          </p:cNvCxnSpPr>
          <p:nvPr/>
        </p:nvCxnSpPr>
        <p:spPr>
          <a:xfrm flipH="1" flipV="1">
            <a:off x="6616026" y="1636295"/>
            <a:ext cx="1169455" cy="7697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31581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Data Browser/Query</a:t>
            </a:r>
          </a:p>
        </p:txBody>
      </p:sp>
      <p:pic>
        <p:nvPicPr>
          <p:cNvPr id="3" name="Picture 2" descr="Screen Shot 2016-09-12 at 3.20.59 PM.png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48268"/>
            <a:ext cx="9144000" cy="62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63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Ontology Editor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444" y="1417638"/>
            <a:ext cx="8229600" cy="4986784"/>
          </a:xfrm>
        </p:spPr>
        <p:txBody>
          <a:bodyPr/>
          <a:lstStyle/>
          <a:p>
            <a:r>
              <a:rPr lang="en-US" dirty="0"/>
              <a:t>There are a number of editors available for creating and editing ontologies and data</a:t>
            </a:r>
          </a:p>
          <a:p>
            <a:r>
              <a:rPr lang="en-US" dirty="0"/>
              <a:t>We recommend using </a:t>
            </a:r>
            <a:r>
              <a:rPr lang="en-US" dirty="0">
                <a:hlinkClick r:id="rId2"/>
              </a:rPr>
              <a:t>Protégé</a:t>
            </a:r>
            <a:r>
              <a:rPr lang="en-US" dirty="0"/>
              <a:t>, a java-based free system developed at Stanford</a:t>
            </a:r>
          </a:p>
          <a:p>
            <a:pPr lvl="1"/>
            <a:r>
              <a:rPr lang="en-US" dirty="0"/>
              <a:t>Good support for </a:t>
            </a:r>
            <a:br>
              <a:rPr lang="en-US" dirty="0"/>
            </a:br>
            <a:r>
              <a:rPr lang="en-US" dirty="0"/>
              <a:t>reasoning</a:t>
            </a:r>
          </a:p>
          <a:p>
            <a:pPr lvl="1"/>
            <a:r>
              <a:rPr lang="en-US" dirty="0"/>
              <a:t>Lots of plugins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044" y="3651858"/>
            <a:ext cx="5276407" cy="3155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819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Triple Stores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9867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triple store is a database for RDF triples</a:t>
            </a:r>
          </a:p>
          <a:p>
            <a:r>
              <a:rPr lang="en-US" dirty="0"/>
              <a:t>It usually has a native API and often accepts SPARQL queries</a:t>
            </a:r>
          </a:p>
          <a:p>
            <a:r>
              <a:rPr lang="en-US" dirty="0"/>
              <a:t>It might do reasoning, either in an </a:t>
            </a:r>
            <a:r>
              <a:rPr lang="en-US" i="1" dirty="0"/>
              <a:t>eager</a:t>
            </a:r>
            <a:r>
              <a:rPr lang="en-US" dirty="0"/>
              <a:t> manner (as triples are loaded) or </a:t>
            </a:r>
            <a:r>
              <a:rPr lang="en-US" i="1" dirty="0"/>
              <a:t>on demand </a:t>
            </a:r>
            <a:r>
              <a:rPr lang="en-US" dirty="0"/>
              <a:t>(to answer queries), etc.</a:t>
            </a:r>
          </a:p>
          <a:p>
            <a:r>
              <a:rPr lang="en-US" dirty="0"/>
              <a:t>Some stores focus on scalability and others on flexibility and features</a:t>
            </a:r>
          </a:p>
          <a:p>
            <a:r>
              <a:rPr lang="en-US" dirty="0"/>
              <a:t>We’ll look at several, including </a:t>
            </a:r>
            <a:r>
              <a:rPr lang="en-US" dirty="0">
                <a:hlinkClick r:id="rId2"/>
              </a:rPr>
              <a:t>Sesame</a:t>
            </a:r>
            <a:r>
              <a:rPr lang="en-US" dirty="0"/>
              <a:t>, Apache </a:t>
            </a:r>
            <a:r>
              <a:rPr lang="en-US" dirty="0">
                <a:hlinkClick r:id="rId3"/>
              </a:rPr>
              <a:t>Jena</a:t>
            </a:r>
            <a:r>
              <a:rPr lang="en-US" dirty="0"/>
              <a:t> and </a:t>
            </a:r>
            <a:r>
              <a:rPr lang="en-US" dirty="0">
                <a:hlinkClick r:id="rId4"/>
              </a:rPr>
              <a:t>stardog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265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432800" cy="49867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What’s the impact of using different structures to represent data or knowledge?</a:t>
            </a:r>
          </a:p>
          <a:p>
            <a:r>
              <a:rPr lang="en-US" sz="2800" dirty="0"/>
              <a:t>Natural language</a:t>
            </a:r>
          </a:p>
          <a:p>
            <a:r>
              <a:rPr lang="en-US" sz="2800" dirty="0"/>
              <a:t>Program code</a:t>
            </a:r>
          </a:p>
          <a:p>
            <a:r>
              <a:rPr lang="en-US" sz="2800" dirty="0"/>
              <a:t>Relations vs. graphs vs. objects</a:t>
            </a:r>
          </a:p>
          <a:p>
            <a:r>
              <a:rPr lang="en-US" sz="2800" dirty="0"/>
              <a:t>Logic vs. rules vs. procedures</a:t>
            </a:r>
          </a:p>
          <a:p>
            <a:r>
              <a:rPr lang="en-US" sz="2800" dirty="0"/>
              <a:t>Neural networks</a:t>
            </a:r>
          </a:p>
          <a:p>
            <a:r>
              <a:rPr lang="en-US" sz="2800" dirty="0"/>
              <a:t>Tensors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1484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Frameworks and 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frameworks, libraries and packages for most programming languages</a:t>
            </a:r>
          </a:p>
          <a:p>
            <a:r>
              <a:rPr lang="en-US" dirty="0">
                <a:hlinkClick r:id="rId2"/>
              </a:rPr>
              <a:t>Jena</a:t>
            </a:r>
            <a:r>
              <a:rPr lang="en-US" dirty="0"/>
              <a:t> is a very comprehensive Java framework originally developed by HP and now Apache</a:t>
            </a:r>
          </a:p>
          <a:p>
            <a:pPr lvl="1"/>
            <a:r>
              <a:rPr lang="en-US" dirty="0"/>
              <a:t>Triple store, SPARQL engine, Reasoners, and more</a:t>
            </a:r>
          </a:p>
          <a:p>
            <a:r>
              <a:rPr lang="en-US" dirty="0"/>
              <a:t>Others are available for Python, Ruby, C#, Perl, PHP, Prolog, Lisp,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7406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There’s quite a bit of technology needed to support the Semantic Web</a:t>
            </a:r>
          </a:p>
          <a:p>
            <a:r>
              <a:rPr lang="en-US" dirty="0"/>
              <a:t>This has been a brief tour</a:t>
            </a:r>
          </a:p>
          <a:p>
            <a:r>
              <a:rPr lang="en-US" dirty="0"/>
              <a:t>We’ll cycle back on these and explore them in more detail</a:t>
            </a:r>
          </a:p>
          <a:p>
            <a:r>
              <a:rPr lang="en-US" dirty="0"/>
              <a:t>And give you a chance to use and experiment with them</a:t>
            </a:r>
          </a:p>
        </p:txBody>
      </p:sp>
    </p:spTree>
    <p:extLst>
      <p:ext uri="{BB962C8B-B14F-4D97-AF65-F5344CB8AC3E}">
        <p14:creationId xmlns:p14="http://schemas.microsoft.com/office/powerpoint/2010/main" val="1166712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432800" cy="49867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What’s our “semantic” model for facts and knowledge?</a:t>
            </a:r>
          </a:p>
          <a:p>
            <a:r>
              <a:rPr lang="en-US" dirty="0"/>
              <a:t>Classical logic is a common choice</a:t>
            </a:r>
          </a:p>
          <a:p>
            <a:pPr lvl="1"/>
            <a:r>
              <a:rPr lang="en-US" sz="2400" dirty="0"/>
              <a:t>man(</a:t>
            </a:r>
            <a:r>
              <a:rPr lang="en-US" sz="2400" dirty="0" err="1"/>
              <a:t>socrates</a:t>
            </a:r>
            <a:r>
              <a:rPr lang="en-US" sz="2400" dirty="0"/>
              <a:t>), ∀x man(x) =&gt; mortal(x)</a:t>
            </a:r>
          </a:p>
          <a:p>
            <a:pPr lvl="1"/>
            <a:r>
              <a:rPr lang="en-US" sz="2400" dirty="0"/>
              <a:t>Classical logic has limitations: facts and relations and “rules” are either (always) True or False for all time</a:t>
            </a:r>
          </a:p>
          <a:p>
            <a:r>
              <a:rPr lang="en-US" sz="2800" dirty="0"/>
              <a:t>May need to represent and reason with probabilistic or fuzzy facts and knowledge</a:t>
            </a:r>
          </a:p>
          <a:p>
            <a:r>
              <a:rPr lang="en-US" sz="2800" dirty="0"/>
              <a:t>May need to handle dynamic facts or knowledge</a:t>
            </a:r>
          </a:p>
          <a:p>
            <a:pPr lvl="1"/>
            <a:endParaRPr lang="en-US" sz="24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26792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Web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78190" cy="4986784"/>
          </a:xfrm>
        </p:spPr>
        <p:txBody>
          <a:bodyPr>
            <a:normAutofit/>
          </a:bodyPr>
          <a:lstStyle/>
          <a:p>
            <a:r>
              <a:rPr lang="en-US" dirty="0"/>
              <a:t>Basic approach uses classical logic for underlying semantics</a:t>
            </a:r>
          </a:p>
          <a:p>
            <a:pPr marL="295275" indent="0">
              <a:buNone/>
            </a:pPr>
            <a:r>
              <a:rPr lang="en-US" sz="2800" dirty="0"/>
              <a:t>+ Simple, well understood, good reasoning algorithms</a:t>
            </a:r>
          </a:p>
          <a:p>
            <a:pPr marL="346075" indent="0">
              <a:buNone/>
            </a:pPr>
            <a:r>
              <a:rPr lang="en-US" sz="2800" dirty="0"/>
              <a:t>-  No probabilities, adding extensions (e.g., for time) </a:t>
            </a:r>
            <a:br>
              <a:rPr lang="en-US" sz="2800" dirty="0"/>
            </a:br>
            <a:r>
              <a:rPr lang="en-US" sz="2800" dirty="0"/>
              <a:t>   adds complexity</a:t>
            </a:r>
          </a:p>
          <a:p>
            <a:r>
              <a:rPr lang="en-US" dirty="0"/>
              <a:t>Knowledge represented as a graph</a:t>
            </a:r>
          </a:p>
          <a:p>
            <a:pPr marL="295275" indent="0">
              <a:buNone/>
            </a:pPr>
            <a:r>
              <a:rPr lang="en-US" sz="2800" dirty="0"/>
              <a:t>+ Simple, good tool support</a:t>
            </a:r>
            <a:br>
              <a:rPr lang="en-US" sz="2800" dirty="0"/>
            </a:br>
            <a:r>
              <a:rPr lang="en-US" sz="2800" dirty="0"/>
              <a:t>-  May be too simple</a:t>
            </a:r>
          </a:p>
        </p:txBody>
      </p:sp>
    </p:spTree>
    <p:extLst>
      <p:ext uri="{BB962C8B-B14F-4D97-AF65-F5344CB8AC3E}">
        <p14:creationId xmlns:p14="http://schemas.microsoft.com/office/powerpoint/2010/main" val="683244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Two Semantic Web Notions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54483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b="1" dirty="0">
                <a:latin typeface="Calibri"/>
              </a:rPr>
              <a:t>The semantic web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Idea of a web of machine understandable information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Agnostic about the technology used to support it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May involve more AI (e.g., NLP, machine learning)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Human end users in the center</a:t>
            </a:r>
          </a:p>
          <a:p>
            <a:pPr eaLnBrk="1" hangingPunct="1"/>
            <a:r>
              <a:rPr lang="en-US" sz="2800" b="1" dirty="0">
                <a:latin typeface="Calibri"/>
              </a:rPr>
              <a:t>The Semantic Web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Current vision of a semantic web as defined by the W3C community: a Web of data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Using W3C supported standards, i.e., RDF, OWL, SPARQL, XML, RIF, etc.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By machines for machines with human-oriented applications on top</a:t>
            </a:r>
          </a:p>
        </p:txBody>
      </p:sp>
    </p:spTree>
    <p:extLst>
      <p:ext uri="{BB962C8B-B14F-4D97-AF65-F5344CB8AC3E}">
        <p14:creationId xmlns:p14="http://schemas.microsoft.com/office/powerpoint/2010/main" val="1850816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W3C Semantic Web Stack</a:t>
            </a:r>
          </a:p>
        </p:txBody>
      </p:sp>
      <p:pic>
        <p:nvPicPr>
          <p:cNvPr id="5" name="Picture 4" descr="Semantic_Web_Stac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5899" y="1394994"/>
            <a:ext cx="5202863" cy="546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288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6825</TotalTime>
  <Words>3965</Words>
  <Application>Microsoft Macintosh PowerPoint</Application>
  <PresentationFormat>On-screen Show (4:3)</PresentationFormat>
  <Paragraphs>502</Paragraphs>
  <Slides>51</Slides>
  <Notes>30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9" baseType="lpstr">
      <vt:lpstr>Arial</vt:lpstr>
      <vt:lpstr>Calibri</vt:lpstr>
      <vt:lpstr>Courier New</vt:lpstr>
      <vt:lpstr>Futura Lt</vt:lpstr>
      <vt:lpstr>Georgia</vt:lpstr>
      <vt:lpstr>Trebuchet MS</vt:lpstr>
      <vt:lpstr>Wingdings</vt:lpstr>
      <vt:lpstr>Office Theme</vt:lpstr>
      <vt:lpstr>An overview of Semantic Web Languages and Technologies</vt:lpstr>
      <vt:lpstr>Semantic Web Technologies</vt:lpstr>
      <vt:lpstr>Common KR languages</vt:lpstr>
      <vt:lpstr>Questions</vt:lpstr>
      <vt:lpstr>Questions</vt:lpstr>
      <vt:lpstr>Questions</vt:lpstr>
      <vt:lpstr>Semantic Web Technologies</vt:lpstr>
      <vt:lpstr>Two Semantic Web Notions</vt:lpstr>
      <vt:lpstr>W3C Semantic Web Stack</vt:lpstr>
      <vt:lpstr>RDF is the first SW language</vt:lpstr>
      <vt:lpstr>The RDF Data Model</vt:lpstr>
      <vt:lpstr>URIs are a foundation</vt:lpstr>
      <vt:lpstr>URIs are a foundation</vt:lpstr>
      <vt:lpstr>What does a URI mean?</vt:lpstr>
      <vt:lpstr>The RDF Graph</vt:lpstr>
      <vt:lpstr>Simple RDF Example</vt:lpstr>
      <vt:lpstr>Serialization</vt:lpstr>
      <vt:lpstr>XML encoding for RDF</vt:lpstr>
      <vt:lpstr>Note the prefix declarations</vt:lpstr>
      <vt:lpstr>Note the prefix declarations</vt:lpstr>
      <vt:lpstr>An RDF validation service</vt:lpstr>
      <vt:lpstr>Easy to convert between serializations</vt:lpstr>
      <vt:lpstr>N-triple representation</vt:lpstr>
      <vt:lpstr>Turtle Serialization</vt:lpstr>
      <vt:lpstr>Turtle Syntax</vt:lpstr>
      <vt:lpstr>More RDF Vocabulary</vt:lpstr>
      <vt:lpstr>Property graphs?</vt:lpstr>
      <vt:lpstr>More RDF Vocabulary</vt:lpstr>
      <vt:lpstr>More RDF Vocabulary</vt:lpstr>
      <vt:lpstr>More RDF Vocabulary</vt:lpstr>
      <vt:lpstr>More RDF Vocabulary</vt:lpstr>
      <vt:lpstr>RDF Schema (RDFS)</vt:lpstr>
      <vt:lpstr>RDFS Vocabulary</vt:lpstr>
      <vt:lpstr>RDF and RDF Schema</vt:lpstr>
      <vt:lpstr>RDFS supports simple inferences</vt:lpstr>
      <vt:lpstr>RDFS Terms</vt:lpstr>
      <vt:lpstr>N3 example</vt:lpstr>
      <vt:lpstr>Is RDF(S) better than XML?</vt:lpstr>
      <vt:lpstr>W3C Semantic Web Stack</vt:lpstr>
      <vt:lpstr>Problems with RDFS</vt:lpstr>
      <vt:lpstr>W3C’s Web Ontology Language (OWL)</vt:lpstr>
      <vt:lpstr>OWL  RDF</vt:lpstr>
      <vt:lpstr>OWL  RDF</vt:lpstr>
      <vt:lpstr>Embedding Semantic Data in HTML</vt:lpstr>
      <vt:lpstr>Detecting semantic data via a browser</vt:lpstr>
      <vt:lpstr>Detecting semantic data via a browser</vt:lpstr>
      <vt:lpstr>Semantic Data Browser/Query</vt:lpstr>
      <vt:lpstr>Ontology Editor</vt:lpstr>
      <vt:lpstr>Triple Stores</vt:lpstr>
      <vt:lpstr>Frameworks and Libraries</vt:lpstr>
      <vt:lpstr>Conclusion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finin</dc:creator>
  <cp:lastModifiedBy>Tim Finin</cp:lastModifiedBy>
  <cp:revision>86</cp:revision>
  <cp:lastPrinted>2019-09-16T18:37:33Z</cp:lastPrinted>
  <dcterms:created xsi:type="dcterms:W3CDTF">2012-01-31T16:11:02Z</dcterms:created>
  <dcterms:modified xsi:type="dcterms:W3CDTF">2019-09-25T19:18:32Z</dcterms:modified>
</cp:coreProperties>
</file>